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76" r:id="rId5"/>
    <p:sldId id="261" r:id="rId6"/>
    <p:sldId id="262" r:id="rId7"/>
    <p:sldId id="263" r:id="rId8"/>
    <p:sldId id="264" r:id="rId9"/>
    <p:sldId id="265" r:id="rId10"/>
    <p:sldId id="279" r:id="rId11"/>
    <p:sldId id="266" r:id="rId12"/>
    <p:sldId id="277" r:id="rId13"/>
    <p:sldId id="281" r:id="rId14"/>
    <p:sldId id="282"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B6FF"/>
    <a:srgbClr val="000000"/>
    <a:srgbClr val="B4BCCA"/>
    <a:srgbClr val="88A1AD"/>
    <a:srgbClr val="61898A"/>
    <a:srgbClr val="C7F0F5"/>
    <a:srgbClr val="FFCCCC"/>
    <a:srgbClr val="99CCFF"/>
    <a:srgbClr val="FE6E78"/>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p:scale>
          <a:sx n="100" d="100"/>
          <a:sy n="100" d="100"/>
        </p:scale>
        <p:origin x="-348"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7/29/2014</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5</a:t>
            </a:fld>
            <a:endParaRPr lang="en-US" sz="1200" kern="0">
              <a:solidFill>
                <a:srgbClr val="000000"/>
              </a:solidFill>
              <a:latin typeface="Calibri"/>
              <a:cs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7/29/2014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7/29/2014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7/29/2014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7/29/2014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7/29/2014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7/29/2014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7/29/2014</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7/29/2014</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7/29/2014</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7/29/2014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7/29/2014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alpha val="15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7/29/2014</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diana.worthington-white@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barbara.kilbourne@choa.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pedsresearch.org/about-us" TargetMode="External"/><Relationship Id="rId5" Type="http://schemas.openxmlformats.org/officeDocument/2006/relationships/hyperlink" Target="http://pedsresearch.org/_files/HSRB_FloorPlans.pdf" TargetMode="External"/><Relationship Id="rId4" Type="http://schemas.openxmlformats.org/officeDocument/2006/relationships/hyperlink" Target="http://www.pedsresearch.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Baek.kim@emory.edu" TargetMode="External"/><Relationship Id="rId13" Type="http://schemas.openxmlformats.org/officeDocument/2006/relationships/hyperlink" Target="mailto:maherk@kidsheart.com" TargetMode="External"/><Relationship Id="rId18" Type="http://schemas.openxmlformats.org/officeDocument/2006/relationships/hyperlink" Target="mailto:skugath@emory.edu" TargetMode="External"/><Relationship Id="rId26" Type="http://schemas.openxmlformats.org/officeDocument/2006/relationships/hyperlink" Target="mailto:mmccar2@emory.edu" TargetMode="External"/><Relationship Id="rId3" Type="http://schemas.openxmlformats.org/officeDocument/2006/relationships/hyperlink" Target="mailto:william.woods@choa.org" TargetMode="External"/><Relationship Id="rId21" Type="http://schemas.openxmlformats.org/officeDocument/2006/relationships/hyperlink" Target="mailto:ami.klin@choa.org" TargetMode="External"/><Relationship Id="rId7" Type="http://schemas.openxmlformats.org/officeDocument/2006/relationships/hyperlink" Target="mailto:kmurra5@emory.edu" TargetMode="External"/><Relationship Id="rId12" Type="http://schemas.openxmlformats.org/officeDocument/2006/relationships/hyperlink" Target="mailto:robert.guldberg@me.gatech.edu" TargetMode="External"/><Relationship Id="rId17" Type="http://schemas.openxmlformats.org/officeDocument/2006/relationships/hyperlink" Target="mailto:Erin.kirshtein@bme.gatech.edu" TargetMode="External"/><Relationship Id="rId25" Type="http://schemas.openxmlformats.org/officeDocument/2006/relationships/hyperlink" Target="mailto:kristine.rogers@choa.org" TargetMode="External"/><Relationship Id="rId2" Type="http://schemas.openxmlformats.org/officeDocument/2006/relationships/notesSlide" Target="../notesSlides/notesSlide4.xml"/><Relationship Id="rId16" Type="http://schemas.openxmlformats.org/officeDocument/2006/relationships/hyperlink" Target="mailto:amy.tang@bme.gatech.edu" TargetMode="External"/><Relationship Id="rId20" Type="http://schemas.openxmlformats.org/officeDocument/2006/relationships/hyperlink" Target="mailto:ami.klin@emory.edu" TargetMode="External"/><Relationship Id="rId29" Type="http://schemas.openxmlformats.org/officeDocument/2006/relationships/hyperlink" Target="mailto:stacy.heilman@emory.edu" TargetMode="External"/><Relationship Id="rId1" Type="http://schemas.openxmlformats.org/officeDocument/2006/relationships/slideLayout" Target="../slideLayouts/slideLayout7.xml"/><Relationship Id="rId6" Type="http://schemas.openxmlformats.org/officeDocument/2006/relationships/hyperlink" Target="mailto:namccar@emory.edu" TargetMode="External"/><Relationship Id="rId11" Type="http://schemas.openxmlformats.org/officeDocument/2006/relationships/hyperlink" Target="mailto:jkenny@emory.edu" TargetMode="External"/><Relationship Id="rId24" Type="http://schemas.openxmlformats.org/officeDocument/2006/relationships/hyperlink" Target="mailto:Farah.chapes@choa.org" TargetMode="External"/><Relationship Id="rId5" Type="http://schemas.openxmlformats.org/officeDocument/2006/relationships/hyperlink" Target="mailto:kcoshau@emory.edu" TargetMode="External"/><Relationship Id="rId15" Type="http://schemas.openxmlformats.org/officeDocument/2006/relationships/hyperlink" Target="mailto:gang.bao@bme.gatech.edu" TargetMode="External"/><Relationship Id="rId23" Type="http://schemas.openxmlformats.org/officeDocument/2006/relationships/hyperlink" Target="mailto:barbara_stoll@oz.ped.emory.edu" TargetMode="External"/><Relationship Id="rId28" Type="http://schemas.openxmlformats.org/officeDocument/2006/relationships/hyperlink" Target="mailto:kimberly.laboone@choa.org" TargetMode="External"/><Relationship Id="rId10" Type="http://schemas.openxmlformats.org/officeDocument/2006/relationships/hyperlink" Target="mailto:ton.degrauw@choa.org" TargetMode="External"/><Relationship Id="rId19" Type="http://schemas.openxmlformats.org/officeDocument/2006/relationships/hyperlink" Target="mailto:smynatt@gatech.edu" TargetMode="External"/><Relationship Id="rId4" Type="http://schemas.openxmlformats.org/officeDocument/2006/relationships/hyperlink" Target="mailto:michael.davis@bme.gatech.edu" TargetMode="External"/><Relationship Id="rId9" Type="http://schemas.openxmlformats.org/officeDocument/2006/relationships/hyperlink" Target="mailto:paul.spearman@emory.edu" TargetMode="External"/><Relationship Id="rId14" Type="http://schemas.openxmlformats.org/officeDocument/2006/relationships/hyperlink" Target="mailto:hazel.stevens@me.gatech.edu" TargetMode="External"/><Relationship Id="rId22" Type="http://schemas.openxmlformats.org/officeDocument/2006/relationships/hyperlink" Target="mailto:warren.r.jones@choa.org" TargetMode="External"/><Relationship Id="rId27" Type="http://schemas.openxmlformats.org/officeDocument/2006/relationships/hyperlink" Target="mailto:sfulgha@emory.edu" TargetMode="External"/><Relationship Id="rId30" Type="http://schemas.openxmlformats.org/officeDocument/2006/relationships/hyperlink" Target="mailto:barbara.kilbourne@choa.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Cynthia.mott@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arry.anderson@emory.edu" TargetMode="External"/><Relationship Id="rId13" Type="http://schemas.openxmlformats.org/officeDocument/2006/relationships/hyperlink" Target="http://www.pedsresearch.org/infrastructure/detail/inpatient-resources"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http://www.pedsresearch.org/cores/detail/immunology" TargetMode="External"/><Relationship Id="rId12" Type="http://schemas.openxmlformats.org/officeDocument/2006/relationships/hyperlink" Target="http://www.pedsresearch.org/cores/detail/radiology-core-other-staf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choa.org/Childrens-Hospital-Services/Radiology/Meet-the-Team"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mailto:ksingh6@emory.edu" TargetMode="External"/><Relationship Id="rId14" Type="http://schemas.openxmlformats.org/officeDocument/2006/relationships/hyperlink" Target="http://www.pedsresearch.org/infrastructure/detail/outpatient-resources"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ici.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5" Type="http://schemas.openxmlformats.org/officeDocument/2006/relationships/hyperlink" Target="mailto:mattheyses@emory.edu" TargetMode="External"/><Relationship Id="rId4" Type="http://schemas.openxmlformats.org/officeDocument/2006/relationships/hyperlink" Target="mailto:aimarcu@emory.edu"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August </a:t>
            </a:r>
            <a:r>
              <a:rPr lang="en-US" sz="2000" b="1" dirty="0">
                <a:solidFill>
                  <a:srgbClr val="000000"/>
                </a:solidFill>
                <a:latin typeface="Calibri" pitchFamily="34" charset="0"/>
              </a:rPr>
              <a:t>2014</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400" b="1" dirty="0">
                <a:solidFill>
                  <a:srgbClr val="000000"/>
                </a:solidFill>
                <a:latin typeface="Calibri" pitchFamily="34" charset="0"/>
              </a:rPr>
              <a:t>Clinical studies/</a:t>
            </a:r>
          </a:p>
          <a:p>
            <a:r>
              <a:rPr lang="en-US" sz="1400" b="1" dirty="0">
                <a:solidFill>
                  <a:srgbClr val="000000"/>
                </a:solidFill>
                <a:latin typeface="Calibri" pitchFamily="34" charset="0"/>
              </a:rPr>
              <a:t>coordinators</a:t>
            </a:r>
          </a:p>
          <a:p>
            <a:pPr>
              <a:buSzPct val="100000"/>
              <a:buFont typeface="Wingdings" pitchFamily="2" charset="2"/>
              <a:buChar char="Ø"/>
            </a:pPr>
            <a:r>
              <a:rPr lang="en-US" sz="1100" b="1" i="1" dirty="0">
                <a:solidFill>
                  <a:srgbClr val="000000"/>
                </a:solidFill>
                <a:latin typeface="Calibri" pitchFamily="34" charset="0"/>
              </a:rPr>
              <a:t>Kris Rogers, RN, CRA Director, </a:t>
            </a:r>
            <a:r>
              <a:rPr lang="en-US" sz="1100" dirty="0">
                <a:solidFill>
                  <a:srgbClr val="000000"/>
                </a:solidFill>
                <a:latin typeface="Calibri" pitchFamily="34" charset="0"/>
              </a:rPr>
              <a:t>Clinical Research: (404-785-1215, </a:t>
            </a:r>
            <a:r>
              <a:rPr lang="en-US" sz="1100" dirty="0">
                <a:solidFill>
                  <a:srgbClr val="000000"/>
                </a:solidFill>
                <a:latin typeface="Calibri" pitchFamily="34" charset="0"/>
                <a:hlinkClick r:id="rId3"/>
              </a:rPr>
              <a:t>Kristine.rogers@choa.org</a:t>
            </a:r>
            <a:endParaRPr lang="en-US" sz="110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a:solidFill>
                  <a:srgbClr val="000000"/>
                </a:solidFill>
                <a:latin typeface="Calibri" pitchFamily="34" charset="0"/>
              </a:rPr>
              <a:t>Manager, Egleston campus: </a:t>
            </a:r>
            <a:r>
              <a:rPr lang="en-US" sz="1050" b="1" i="1" dirty="0">
                <a:solidFill>
                  <a:srgbClr val="000000"/>
                </a:solidFill>
                <a:latin typeface="Calibri" pitchFamily="34" charset="0"/>
              </a:rPr>
              <a:t>Allison Wellons </a:t>
            </a:r>
            <a:r>
              <a:rPr lang="en-US" sz="1050" dirty="0">
                <a:solidFill>
                  <a:srgbClr val="000000"/>
                </a:solidFill>
                <a:latin typeface="Calibri" pitchFamily="34" charset="0"/>
              </a:rPr>
              <a:t>(404-785-6459, </a:t>
            </a:r>
            <a:r>
              <a:rPr lang="en-US" sz="1050" u="sng" dirty="0">
                <a:solidFill>
                  <a:srgbClr val="000000"/>
                </a:solidFill>
                <a:latin typeface="Calibri" pitchFamily="34" charset="0"/>
                <a:hlinkClick r:id="rId4"/>
              </a:rPr>
              <a:t>Allison.wellons@choa.org</a:t>
            </a:r>
            <a:r>
              <a:rPr lang="en-US" sz="1050" dirty="0">
                <a:solidFill>
                  <a:srgbClr val="000000"/>
                </a:solidFill>
                <a:latin typeface="Calibri" pitchFamily="34" charset="0"/>
              </a:rPr>
              <a:t>)</a:t>
            </a:r>
          </a:p>
        </p:txBody>
      </p:sp>
      <p:sp>
        <p:nvSpPr>
          <p:cNvPr id="4" name="Rectangle 8"/>
          <p:cNvSpPr/>
          <p:nvPr/>
        </p:nvSpPr>
        <p:spPr>
          <a:xfrm>
            <a:off x="6934200" y="533400"/>
            <a:ext cx="1981200" cy="2057400"/>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400" b="1" kern="0" dirty="0">
              <a:solidFill>
                <a:srgbClr val="FFFFFF"/>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Common Equipment/</a:t>
            </a: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Specimen Processing Core</a:t>
            </a:r>
          </a:p>
          <a:p>
            <a:pPr fontAlgn="auto">
              <a:spcBef>
                <a:spcPts val="0"/>
              </a:spcBef>
              <a:spcAft>
                <a:spcPts val="0"/>
              </a:spcAft>
              <a:defRPr sz="1800" b="0" i="0" u="none" strike="noStrike" kern="0" cap="none" spc="0" baseline="0">
                <a:solidFill>
                  <a:srgbClr val="000000"/>
                </a:solidFill>
                <a:uFillTx/>
              </a:defRPr>
            </a:pPr>
            <a:endParaRPr lang="en-US" sz="1100" b="1"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2</a:t>
            </a:r>
            <a:r>
              <a:rPr lang="en-US" sz="1100" b="1" kern="0" baseline="30000" dirty="0">
                <a:solidFill>
                  <a:srgbClr val="000000"/>
                </a:solidFill>
                <a:latin typeface="Calibri"/>
                <a:cs typeface="+mn-cs"/>
              </a:rPr>
              <a:t>nd</a:t>
            </a:r>
            <a:r>
              <a:rPr lang="en-US" sz="1100" b="1" kern="0" dirty="0">
                <a:solidFill>
                  <a:srgbClr val="000000"/>
                </a:solidFill>
                <a:latin typeface="Calibri"/>
                <a:cs typeface="+mn-cs"/>
              </a:rPr>
              <a:t> floor ECC 260 lab: </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Technical Director:</a:t>
            </a:r>
          </a:p>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100" b="1" i="1" kern="0">
                <a:solidFill>
                  <a:srgbClr val="000000"/>
                </a:solidFill>
                <a:latin typeface="Calibri"/>
                <a:cs typeface="+mn-cs"/>
              </a:rPr>
              <a:t>Yelena Blinder </a:t>
            </a:r>
            <a:r>
              <a:rPr lang="en-US" sz="1100" kern="0" dirty="0">
                <a:solidFill>
                  <a:srgbClr val="000000"/>
                </a:solidFill>
                <a:latin typeface="+mn-lt"/>
                <a:cs typeface="+mn-cs"/>
                <a:hlinkClick r:id="rId5"/>
              </a:rPr>
              <a:t>ybesnov@emory.edu</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i="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(404-785-2269, </a:t>
            </a:r>
            <a:r>
              <a:rPr lang="en-US" sz="1050" u="sng" kern="0" dirty="0">
                <a:solidFill>
                  <a:srgbClr val="000000"/>
                </a:solidFill>
                <a:latin typeface="Calibri"/>
                <a:cs typeface="+mn-cs"/>
                <a:hlinkClick r:id="rId6"/>
              </a:rPr>
              <a:t>beena.desai@choa.org</a:t>
            </a:r>
            <a:r>
              <a:rPr lang="en-US" sz="1050" kern="0" dirty="0">
                <a:solidFill>
                  <a:srgbClr val="000000"/>
                </a:solidFill>
                <a:latin typeface="Calibri"/>
                <a:cs typeface="+mn-cs"/>
              </a:rPr>
              <a:t>)</a:t>
            </a: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(Egleston):</a:t>
            </a:r>
            <a:r>
              <a:rPr lang="en-US" sz="1050" kern="0" dirty="0">
                <a:solidFill>
                  <a:srgbClr val="000000"/>
                </a:solidFill>
                <a:latin typeface="Calibri"/>
                <a:cs typeface="+mn-cs"/>
              </a:rPr>
              <a:t> </a:t>
            </a:r>
            <a:r>
              <a:rPr lang="en-US" sz="1050" b="1" i="1" kern="0" dirty="0">
                <a:solidFill>
                  <a:srgbClr val="000000"/>
                </a:solidFill>
                <a:latin typeface="Calibri"/>
                <a:cs typeface="+mn-cs"/>
              </a:rPr>
              <a:t>Stephanie </a:t>
            </a:r>
            <a:r>
              <a:rPr lang="en-US" sz="1050" b="1" i="1" kern="0" dirty="0" err="1">
                <a:solidFill>
                  <a:srgbClr val="000000"/>
                </a:solidFill>
                <a:latin typeface="Calibri"/>
                <a:cs typeface="+mn-cs"/>
              </a:rPr>
              <a:t>Meisner</a:t>
            </a:r>
            <a:r>
              <a:rPr lang="en-US" sz="1050" b="1" i="1" kern="0" dirty="0">
                <a:solidFill>
                  <a:srgbClr val="000000"/>
                </a:solidFill>
                <a:latin typeface="Calibri"/>
                <a:cs typeface="+mn-cs"/>
              </a:rPr>
              <a:t>,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7"/>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(404-785-0400-main number)</a:t>
            </a: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9525">
            <a:noFill/>
            <a:miter lim="800000"/>
            <a:headEnd/>
            <a:tailEnd/>
          </a:ln>
        </p:spPr>
        <p:txBody>
          <a:bodyPr>
            <a:spAutoFit/>
          </a:bodyPr>
          <a:lstStyle/>
          <a:p>
            <a:r>
              <a:rPr lang="en-US" sz="1400" b="1">
                <a:solidFill>
                  <a:srgbClr val="000000"/>
                </a:solidFill>
                <a:latin typeface="Calibri" pitchFamily="34" charset="0"/>
              </a:rPr>
              <a:t>Grant and Manuscript Support</a:t>
            </a:r>
            <a:endParaRPr lang="en-US" sz="140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i="1">
                <a:solidFill>
                  <a:srgbClr val="000000"/>
                </a:solidFill>
                <a:latin typeface="Calibri" pitchFamily="34" charset="0"/>
              </a:rPr>
              <a:t>Stacy Heilman, PhD Grants Advocate </a:t>
            </a:r>
            <a:r>
              <a:rPr lang="en-US" sz="1100">
                <a:solidFill>
                  <a:srgbClr val="000000"/>
                </a:solidFill>
                <a:latin typeface="Calibri" pitchFamily="34" charset="0"/>
              </a:rPr>
              <a:t>(404-727-4819, </a:t>
            </a:r>
            <a:r>
              <a:rPr lang="en-US" sz="1100">
                <a:solidFill>
                  <a:srgbClr val="000000"/>
                </a:solidFill>
                <a:latin typeface="Calibri" pitchFamily="34" charset="0"/>
                <a:hlinkClick r:id="rId8"/>
              </a:rPr>
              <a:t>stacy.heilman@emory.edu</a:t>
            </a:r>
            <a:r>
              <a:rPr lang="en-US" sz="1100">
                <a:solidFill>
                  <a:srgbClr val="000000"/>
                </a:solidFill>
                <a:latin typeface="Calibri" pitchFamily="34" charset="0"/>
              </a:rPr>
              <a:t>)</a:t>
            </a:r>
          </a:p>
          <a:p>
            <a:pPr>
              <a:buSzPct val="100000"/>
              <a:buFont typeface="Arial" charset="0"/>
              <a:buChar char="•"/>
            </a:pPr>
            <a:r>
              <a:rPr lang="en-US" sz="1100">
                <a:solidFill>
                  <a:srgbClr val="000000"/>
                </a:solidFill>
                <a:latin typeface="Calibri" pitchFamily="34" charset="0"/>
              </a:rPr>
              <a:t>Assistance with finding grant opportunities and connecting to collaborators</a:t>
            </a:r>
          </a:p>
          <a:p>
            <a:pPr>
              <a:buSzPct val="100000"/>
              <a:buFont typeface="Arial" charset="0"/>
              <a:buChar char="•"/>
            </a:pPr>
            <a:r>
              <a:rPr lang="en-US" sz="1100">
                <a:solidFill>
                  <a:srgbClr val="000000"/>
                </a:solidFill>
                <a:latin typeface="Calibri" pitchFamily="34" charset="0"/>
              </a:rPr>
              <a:t>Core laboratory assistance, supervision</a:t>
            </a: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a:solidFill>
                  <a:srgbClr val="000000"/>
                </a:solidFill>
                <a:latin typeface="Calibri" pitchFamily="34" charset="0"/>
              </a:rPr>
              <a:t>Equipment:</a:t>
            </a:r>
            <a:r>
              <a:rPr lang="en-US" sz="1000">
                <a:solidFill>
                  <a:srgbClr val="000000"/>
                </a:solidFill>
                <a:latin typeface="Calibri" pitchFamily="34" charset="0"/>
              </a:rPr>
              <a:t> Biosafety cabinet, incubators, clinical centrifuge, real-time PCR machine, standard PCR machine, multilabel plate reader, gel documentation system on order</a:t>
            </a:r>
          </a:p>
          <a:p>
            <a:r>
              <a:rPr lang="en-US" sz="1000" b="1">
                <a:solidFill>
                  <a:srgbClr val="000000"/>
                </a:solidFill>
                <a:latin typeface="Calibri" pitchFamily="34" charset="0"/>
              </a:rPr>
              <a:t>Services</a:t>
            </a:r>
            <a:r>
              <a:rPr lang="en-US" sz="1000">
                <a:solidFill>
                  <a:srgbClr val="000000"/>
                </a:solidFill>
                <a:latin typeface="Calibri" pitchFamily="34" charset="0"/>
              </a:rPr>
              <a:t>: this core provides common equipment for investigator’s use, including access to benchtop space and hood space, centrifuges for clinical specimen processing</a:t>
            </a:r>
            <a:endParaRPr lang="en-US" sz="1000" b="1">
              <a:solidFill>
                <a:srgbClr val="000000"/>
              </a:solidFill>
              <a:latin typeface="Calibri" pitchFamily="34" charset="0"/>
            </a:endParaRPr>
          </a:p>
        </p:txBody>
      </p:sp>
      <p:sp>
        <p:nvSpPr>
          <p:cNvPr id="10" name="Rektangel 13"/>
          <p:cNvSpPr/>
          <p:nvPr/>
        </p:nvSpPr>
        <p:spPr>
          <a:xfrm>
            <a:off x="3200400" y="4459288"/>
            <a:ext cx="1828800" cy="1908215"/>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smtClean="0">
                <a:latin typeface="+mn-lt"/>
                <a:cs typeface="+mn-cs"/>
              </a:rPr>
              <a:t>Courtney </a:t>
            </a:r>
            <a:r>
              <a:rPr lang="en-US" sz="1050" dirty="0">
                <a:latin typeface="+mn-lt"/>
                <a:cs typeface="+mn-cs"/>
              </a:rPr>
              <a:t>McCracken, </a:t>
            </a:r>
            <a:r>
              <a:rPr lang="en-US" sz="1050" dirty="0" smtClean="0">
                <a:latin typeface="+mn-lt"/>
                <a:cs typeface="+mn-cs"/>
              </a:rPr>
              <a:t>PhD</a:t>
            </a:r>
          </a:p>
          <a:p>
            <a:pPr fontAlgn="auto">
              <a:spcBef>
                <a:spcPts val="0"/>
              </a:spcBef>
              <a:spcAft>
                <a:spcPts val="0"/>
              </a:spcAft>
              <a:buFont typeface="Wingdings" pitchFamily="2" charset="2"/>
              <a:buChar char="Ø"/>
              <a:defRPr/>
            </a:pPr>
            <a:r>
              <a:rPr lang="en-US" sz="1050" dirty="0">
                <a:latin typeface="+mn-lt"/>
              </a:rPr>
              <a:t>Traci Leong, PhD</a:t>
            </a:r>
          </a:p>
          <a:p>
            <a:pPr fontAlgn="auto">
              <a:spcBef>
                <a:spcPts val="0"/>
              </a:spcBef>
              <a:spcAft>
                <a:spcPts val="0"/>
              </a:spcAft>
              <a:buFont typeface="Wingdings" pitchFamily="2" charset="2"/>
              <a:buChar char="Ø"/>
              <a:defRPr/>
            </a:pPr>
            <a:r>
              <a:rPr lang="en-US" sz="1050" dirty="0" smtClean="0">
                <a:latin typeface="+mn-lt"/>
                <a:cs typeface="+mn-cs"/>
              </a:rPr>
              <a:t>Scott </a:t>
            </a:r>
            <a:r>
              <a:rPr lang="en-US" sz="1050" dirty="0">
                <a:latin typeface="+mn-lt"/>
                <a:cs typeface="+mn-cs"/>
              </a:rPr>
              <a:t>Gillespie, MS</a:t>
            </a: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9"/>
            </a:endParaRPr>
          </a:p>
          <a:p>
            <a:pPr fontAlgn="auto">
              <a:spcBef>
                <a:spcPts val="0"/>
              </a:spcBef>
              <a:spcAft>
                <a:spcPts val="0"/>
              </a:spcAft>
              <a:defRPr/>
            </a:pPr>
            <a:r>
              <a:rPr lang="en-US" sz="950" u="sng" dirty="0" smtClean="0">
                <a:latin typeface="+mn-lt"/>
                <a:cs typeface="+mn-cs"/>
                <a:hlinkClick r:id="rId9"/>
              </a:rPr>
              <a:t>http</a:t>
            </a:r>
            <a:r>
              <a:rPr lang="en-US" sz="950" u="sng" dirty="0">
                <a:latin typeface="+mn-lt"/>
                <a:cs typeface="+mn-cs"/>
                <a:hlinkClick r:id="rId9"/>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and</a:t>
            </a:r>
          </a:p>
          <a:p>
            <a:pPr fontAlgn="auto">
              <a:spcBef>
                <a:spcPts val="0"/>
              </a:spcBef>
              <a:spcAft>
                <a:spcPts val="0"/>
              </a:spcAft>
              <a:defRPr/>
            </a:pPr>
            <a:r>
              <a:rPr lang="en-US" sz="950" dirty="0" smtClean="0">
                <a:latin typeface="+mn-lt"/>
                <a:cs typeface="+mn-cs"/>
              </a:rPr>
              <a:t>Publications</a:t>
            </a: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9838" y="4470400"/>
            <a:ext cx="1905000" cy="1892826"/>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Unit (Egleston</a:t>
            </a:r>
            <a:r>
              <a:rPr lang="en-US" sz="1000" b="1" dirty="0" smtClean="0">
                <a:solidFill>
                  <a:srgbClr val="000000"/>
                </a:solidFill>
                <a:latin typeface="Calibri" pitchFamily="34" charset="0"/>
              </a:rPr>
              <a:t>): </a:t>
            </a:r>
            <a:r>
              <a:rPr lang="en-US" sz="900" b="1" i="1" dirty="0" smtClean="0">
                <a:solidFill>
                  <a:srgbClr val="000000"/>
                </a:solidFill>
                <a:latin typeface="Calibri" pitchFamily="34" charset="0"/>
              </a:rPr>
              <a:t>Services</a:t>
            </a:r>
            <a:r>
              <a:rPr lang="en-US" sz="900" b="1" i="1" dirty="0">
                <a:solidFill>
                  <a:srgbClr val="000000"/>
                </a:solidFill>
                <a:latin typeface="Calibri" pitchFamily="34" charset="0"/>
              </a:rPr>
              <a:t>– </a:t>
            </a:r>
            <a:r>
              <a:rPr lang="en-US" sz="750" i="1" dirty="0">
                <a:solidFill>
                  <a:srgbClr val="000000"/>
                </a:solidFill>
                <a:latin typeface="Calibri" pitchFamily="34" charset="0"/>
              </a:rPr>
              <a:t>A four-bed outpatient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four-bed inpatient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core research </a:t>
            </a:r>
            <a:r>
              <a:rPr lang="en-US" sz="750" i="1" dirty="0" smtClean="0">
                <a:solidFill>
                  <a:srgbClr val="000000"/>
                </a:solidFill>
                <a:latin typeface="Calibri" pitchFamily="34" charset="0"/>
              </a:rPr>
              <a:t>lab/A </a:t>
            </a:r>
            <a:r>
              <a:rPr lang="en-US" sz="750" i="1" dirty="0">
                <a:solidFill>
                  <a:srgbClr val="000000"/>
                </a:solidFill>
                <a:latin typeface="Calibri" pitchFamily="34" charset="0"/>
              </a:rPr>
              <a:t>research </a:t>
            </a:r>
            <a:r>
              <a:rPr lang="en-US" sz="750" i="1" dirty="0" smtClean="0">
                <a:solidFill>
                  <a:srgbClr val="000000"/>
                </a:solidFill>
                <a:latin typeface="Calibri" pitchFamily="34" charset="0"/>
              </a:rPr>
              <a:t>pharmacy/ </a:t>
            </a:r>
            <a:r>
              <a:rPr lang="en-US" sz="750" i="1" dirty="0" err="1" smtClean="0">
                <a:solidFill>
                  <a:srgbClr val="000000"/>
                </a:solidFill>
                <a:latin typeface="Calibri" pitchFamily="34" charset="0"/>
              </a:rPr>
              <a:t>Bionutrition</a:t>
            </a:r>
            <a:r>
              <a:rPr lang="en-US" sz="750" i="1" dirty="0" smtClean="0">
                <a:solidFill>
                  <a:srgbClr val="000000"/>
                </a:solidFill>
                <a:latin typeface="Calibri" pitchFamily="34" charset="0"/>
              </a:rPr>
              <a:t> services/Nursing </a:t>
            </a:r>
            <a:r>
              <a:rPr lang="en-US" sz="750" i="1" dirty="0">
                <a:solidFill>
                  <a:srgbClr val="000000"/>
                </a:solidFill>
                <a:latin typeface="Calibri" pitchFamily="34" charset="0"/>
              </a:rPr>
              <a:t>Services including, but limited </a:t>
            </a:r>
            <a:r>
              <a:rPr lang="en-US" sz="750" i="1" dirty="0" smtClean="0">
                <a:solidFill>
                  <a:srgbClr val="000000"/>
                </a:solidFill>
                <a:latin typeface="Calibri" pitchFamily="34" charset="0"/>
              </a:rPr>
              <a:t>to: Medication </a:t>
            </a:r>
            <a:r>
              <a:rPr lang="en-US" sz="750" i="1" dirty="0">
                <a:solidFill>
                  <a:srgbClr val="000000"/>
                </a:solidFill>
                <a:latin typeface="Calibri" pitchFamily="34" charset="0"/>
              </a:rPr>
              <a:t>administration including investigational </a:t>
            </a:r>
            <a:r>
              <a:rPr lang="en-US" sz="750" i="1" dirty="0" smtClean="0">
                <a:solidFill>
                  <a:srgbClr val="000000"/>
                </a:solidFill>
                <a:latin typeface="Calibri" pitchFamily="34" charset="0"/>
              </a:rPr>
              <a:t>drugs; I.V. access </a:t>
            </a:r>
            <a:r>
              <a:rPr lang="en-US" sz="750" i="1" dirty="0">
                <a:solidFill>
                  <a:srgbClr val="000000"/>
                </a:solidFill>
                <a:latin typeface="Calibri" pitchFamily="34" charset="0"/>
              </a:rPr>
              <a:t>and port </a:t>
            </a:r>
            <a:r>
              <a:rPr lang="en-US" sz="750" i="1" dirty="0" smtClean="0">
                <a:solidFill>
                  <a:srgbClr val="000000"/>
                </a:solidFill>
                <a:latin typeface="Calibri" pitchFamily="34" charset="0"/>
              </a:rPr>
              <a:t>access; I.V</a:t>
            </a:r>
            <a:r>
              <a:rPr lang="en-US" sz="750" i="1" dirty="0">
                <a:solidFill>
                  <a:srgbClr val="000000"/>
                </a:solidFill>
                <a:latin typeface="Calibri" pitchFamily="34" charset="0"/>
              </a:rPr>
              <a:t>. </a:t>
            </a:r>
            <a:r>
              <a:rPr lang="en-US" sz="750" i="1" dirty="0" smtClean="0">
                <a:solidFill>
                  <a:srgbClr val="000000"/>
                </a:solidFill>
                <a:latin typeface="Calibri" pitchFamily="34" charset="0"/>
              </a:rPr>
              <a:t>infusions; Routine </a:t>
            </a:r>
            <a:r>
              <a:rPr lang="en-US" sz="750" i="1" dirty="0">
                <a:solidFill>
                  <a:srgbClr val="000000"/>
                </a:solidFill>
                <a:latin typeface="Calibri" pitchFamily="34" charset="0"/>
              </a:rPr>
              <a:t>and complex vital sign </a:t>
            </a:r>
            <a:r>
              <a:rPr lang="en-US" sz="750" i="1" dirty="0" smtClean="0">
                <a:solidFill>
                  <a:srgbClr val="000000"/>
                </a:solidFill>
                <a:latin typeface="Calibri" pitchFamily="34" charset="0"/>
              </a:rPr>
              <a:t>monitoring; Phlebotomy; Timed </a:t>
            </a:r>
            <a:r>
              <a:rPr lang="en-US" sz="750" i="1" dirty="0">
                <a:solidFill>
                  <a:srgbClr val="000000"/>
                </a:solidFill>
                <a:latin typeface="Calibri" pitchFamily="34" charset="0"/>
              </a:rPr>
              <a:t>specimen collections such as PK trials and oral glucose tolerance </a:t>
            </a:r>
            <a:r>
              <a:rPr lang="en-US" sz="750" i="1" dirty="0" smtClean="0">
                <a:solidFill>
                  <a:srgbClr val="000000"/>
                </a:solidFill>
                <a:latin typeface="Calibri" pitchFamily="34" charset="0"/>
              </a:rPr>
              <a:t>tests; Telemetry monitoring</a:t>
            </a:r>
            <a:r>
              <a:rPr lang="en-US" sz="750" i="1" dirty="0">
                <a:solidFill>
                  <a:srgbClr val="000000"/>
                </a:solidFill>
                <a:latin typeface="Calibri" pitchFamily="34" charset="0"/>
              </a:rPr>
              <a:t>; For more information, please visit</a:t>
            </a:r>
            <a:r>
              <a:rPr lang="en-US" sz="700" i="1" dirty="0">
                <a:solidFill>
                  <a:srgbClr val="000000"/>
                </a:solidFill>
                <a:latin typeface="Calibri" pitchFamily="34" charset="0"/>
              </a:rPr>
              <a: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a:solidFill>
                  <a:srgbClr val="000000"/>
                </a:solidFill>
                <a:latin typeface="Calibri" pitchFamily="34" charset="0"/>
              </a:rPr>
              <a:t>Research Resources</a:t>
            </a:r>
            <a:r>
              <a:rPr lang="en-US" sz="1000">
                <a:solidFill>
                  <a:srgbClr val="000000"/>
                </a:solidFill>
                <a:latin typeface="Calibri" pitchFamily="34" charset="0"/>
              </a:rPr>
              <a:t>:</a:t>
            </a:r>
          </a:p>
          <a:p>
            <a:r>
              <a:rPr lang="en-US" sz="100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a:solidFill>
                  <a:srgbClr val="000000"/>
                </a:solidFill>
                <a:latin typeface="Calibri" pitchFamily="34" charset="0"/>
                <a:hlinkClick r:id="rId10"/>
              </a:rPr>
              <a:t>www.pedsresearch.org</a:t>
            </a:r>
            <a:r>
              <a:rPr lang="en-US" sz="100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a:solidFill>
                  <a:srgbClr val="000000"/>
                </a:solidFill>
                <a:latin typeface="Calibri" pitchFamily="34" charset="0"/>
                <a:hlinkClick r:id="rId11"/>
              </a:rPr>
              <a:t>paul.spearman@emory.edu</a:t>
            </a:r>
            <a:r>
              <a:rPr lang="en-US" sz="1000">
                <a:solidFill>
                  <a:srgbClr val="000000"/>
                </a:solidFill>
                <a:latin typeface="Calibri" pitchFamily="34" charset="0"/>
              </a:rPr>
              <a:t>).</a:t>
            </a:r>
          </a:p>
          <a:p>
            <a:pPr>
              <a:spcBef>
                <a:spcPts val="300"/>
              </a:spcBef>
              <a:buSzPct val="100000"/>
              <a:buFont typeface="Arial" charset="0"/>
              <a:buChar char="•"/>
            </a:pPr>
            <a:endParaRPr lang="en-US" sz="1200">
              <a:solidFill>
                <a:srgbClr val="000000"/>
              </a:solidFill>
              <a:latin typeface="Calibri" pitchFamily="34" charset="0"/>
            </a:endParaRPr>
          </a:p>
        </p:txBody>
      </p:sp>
      <p:sp>
        <p:nvSpPr>
          <p:cNvPr id="14350" name="Rectangle 24"/>
          <p:cNvSpPr>
            <a:spLocks noChangeArrowheads="1"/>
          </p:cNvSpPr>
          <p:nvPr/>
        </p:nvSpPr>
        <p:spPr bwMode="auto">
          <a:xfrm>
            <a:off x="6934200" y="4495800"/>
            <a:ext cx="1981200" cy="1871703"/>
          </a:xfrm>
          <a:prstGeom prst="rect">
            <a:avLst/>
          </a:prstGeom>
          <a:solidFill>
            <a:srgbClr val="E8D19D"/>
          </a:solidFill>
          <a:ln w="9528">
            <a:solidFill>
              <a:srgbClr val="000000"/>
            </a:solidFill>
            <a:miter lim="800000"/>
            <a:headEnd/>
            <a:tailEnd/>
          </a:ln>
        </p:spPr>
        <p:txBody>
          <a:bodyPr anchor="ctr"/>
          <a:lstStyle/>
          <a:p>
            <a:r>
              <a:rPr lang="en-US" sz="1000" b="1" dirty="0">
                <a:solidFill>
                  <a:srgbClr val="000000"/>
                </a:solidFill>
                <a:latin typeface="Calibri" pitchFamily="34" charset="0"/>
                <a:ea typeface="Calibri" pitchFamily="34" charset="0"/>
                <a:cs typeface="Times New Roman" pitchFamily="18" charset="0"/>
              </a:rPr>
              <a:t>Laboratory Specimen Processing: Egleston</a:t>
            </a:r>
            <a:endParaRPr lang="en-US" sz="1000" dirty="0">
              <a:solidFill>
                <a:srgbClr val="000000"/>
              </a:solidFill>
              <a:latin typeface="Calibri" pitchFamily="34" charset="0"/>
              <a:ea typeface="Calibri" pitchFamily="34" charset="0"/>
              <a:cs typeface="Times New Roman" pitchFamily="18" charset="0"/>
            </a:endParaRPr>
          </a:p>
          <a:p>
            <a:pPr hangingPunct="0"/>
            <a:r>
              <a:rPr lang="en-US" sz="1000" b="1" dirty="0">
                <a:solidFill>
                  <a:srgbClr val="000000"/>
                </a:solidFill>
                <a:latin typeface="Calibri" pitchFamily="34" charset="0"/>
                <a:ea typeface="Calibri" pitchFamily="34" charset="0"/>
                <a:cs typeface="Times New Roman" pitchFamily="18" charset="0"/>
              </a:rPr>
              <a:t>Manager: </a:t>
            </a:r>
            <a:r>
              <a:rPr lang="en-US" sz="1000" dirty="0">
                <a:solidFill>
                  <a:srgbClr val="000000"/>
                </a:solidFill>
                <a:latin typeface="Calibri" pitchFamily="34" charset="0"/>
                <a:ea typeface="Calibri" pitchFamily="34" charset="0"/>
                <a:cs typeface="Times New Roman" pitchFamily="18" charset="0"/>
              </a:rPr>
              <a:t>Diana Worthington-White (404-785-1721 </a:t>
            </a:r>
            <a:r>
              <a:rPr lang="en-US" sz="1000" dirty="0">
                <a:solidFill>
                  <a:srgbClr val="000000"/>
                </a:solidFill>
                <a:latin typeface="Calibri" pitchFamily="34" charset="0"/>
                <a:ea typeface="Calibri" pitchFamily="34" charset="0"/>
                <a:cs typeface="Times New Roman" pitchFamily="18" charset="0"/>
                <a:hlinkClick r:id="rId12"/>
              </a:rPr>
              <a:t>diana.worthington-white@choa.org</a:t>
            </a:r>
            <a:endParaRPr lang="en-US" sz="1000" dirty="0">
              <a:solidFill>
                <a:srgbClr val="000000"/>
              </a:solidFill>
              <a:latin typeface="Calibri" pitchFamily="34" charset="0"/>
              <a:ea typeface="Calibri" pitchFamily="34" charset="0"/>
              <a:cs typeface="Times New Roman" pitchFamily="18" charset="0"/>
            </a:endParaRP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Clinical trials specimen processing, shipping, limited storage</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Laboratory inventory management system (LIMS) </a:t>
            </a:r>
            <a:r>
              <a:rPr lang="en-US" sz="900"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a:t>
            </a:r>
            <a:r>
              <a:rPr lang="en-US" sz="1200" dirty="0">
                <a:solidFill>
                  <a:srgbClr val="898989"/>
                </a:solidFill>
                <a:latin typeface="Calibri" pitchFamily="34" charset="0"/>
              </a:rPr>
              <a:t>2014</a:t>
            </a: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a:t>
            </a:r>
            <a:r>
              <a:rPr lang="en-US" sz="1200" dirty="0">
                <a:solidFill>
                  <a:srgbClr val="898989"/>
                </a:solidFill>
                <a:latin typeface="Calibri" pitchFamily="34" charset="0"/>
              </a:rPr>
              <a:t>2014</a:t>
            </a:r>
          </a:p>
        </p:txBody>
      </p:sp>
      <p:sp>
        <p:nvSpPr>
          <p:cNvPr id="36866" name="Title 1"/>
          <p:cNvSpPr txBox="1">
            <a:spLocks noGrp="1"/>
          </p:cNvSpPr>
          <p:nvPr>
            <p:ph type="title"/>
          </p:nvPr>
        </p:nvSpPr>
        <p:spPr>
          <a:xfrm>
            <a:off x="457200" y="304800"/>
            <a:ext cx="8229600" cy="762000"/>
          </a:xfrm>
        </p:spPr>
        <p:txBody>
          <a:bodyPr/>
          <a:lstStyle/>
          <a:p>
            <a:pPr eaLnBrk="1" hangingPunct="1"/>
            <a:r>
              <a:rPr sz="2800" b="1" u="sng" smtClean="0">
                <a:latin typeface="Calibri" pitchFamily="34" charset="0"/>
              </a:rPr>
              <a:t>Additional Resources/Updates: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90761774"/>
              </p:ext>
            </p:extLst>
          </p:nvPr>
        </p:nvGraphicFramePr>
        <p:xfrm>
          <a:off x="304800" y="1295400"/>
          <a:ext cx="8229600" cy="4998720"/>
        </p:xfrm>
        <a:graphic>
          <a:graphicData uri="http://schemas.openxmlformats.org/drawingml/2006/table">
            <a:tbl>
              <a:tblPr firstRow="1" bandRow="1">
                <a:tableStyleId>{EB344D84-9AFB-497E-A393-DC336BA19D2E}</a:tableStyleId>
              </a:tblPr>
              <a:tblGrid>
                <a:gridCol w="4267200"/>
                <a:gridCol w="3962400"/>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dirty="0" smtClean="0">
                          <a:solidFill>
                            <a:schemeClr val="tx1"/>
                          </a:solidFill>
                        </a:rPr>
                        <a:t>Contact </a:t>
                      </a:r>
                      <a:r>
                        <a:rPr lang="en-US" sz="1600" baseline="0" dirty="0" smtClean="0">
                          <a:solidFill>
                            <a:schemeClr val="tx1"/>
                          </a:solidFill>
                          <a:hlinkClick r:id="rId3"/>
                        </a:rPr>
                        <a:t>barbara.kilbourne@choa.org</a:t>
                      </a:r>
                      <a:r>
                        <a:rPr lang="en-US" sz="1600" baseline="0" dirty="0" smtClean="0">
                          <a:solidFill>
                            <a:schemeClr val="tx1"/>
                          </a:solidFill>
                        </a:rPr>
                        <a:t> </a:t>
                      </a:r>
                      <a:r>
                        <a:rPr lang="en-US" sz="1600" dirty="0" smtClean="0">
                          <a:solidFill>
                            <a:schemeClr val="tx1"/>
                          </a:solidFill>
                        </a:rPr>
                        <a:t>to be added to this listserv used to disseminate all pediatric research related announcements including seminars, funding opportunities, such as  </a:t>
                      </a:r>
                      <a:r>
                        <a:rPr lang="en-US" sz="1600" dirty="0" err="1" smtClean="0">
                          <a:solidFill>
                            <a:schemeClr val="tx1"/>
                          </a:solidFill>
                        </a:rPr>
                        <a:t>BiRD</a:t>
                      </a:r>
                      <a:r>
                        <a:rPr lang="en-US" sz="1600" dirty="0" smtClean="0">
                          <a:solidFill>
                            <a:schemeClr val="tx1"/>
                          </a:solidFill>
                        </a:rPr>
                        <a:t> (Bringing in the Research Dollars), and  the Weekly</a:t>
                      </a:r>
                      <a:r>
                        <a:rPr lang="en-US" sz="1600" baseline="0" dirty="0" smtClean="0">
                          <a:solidFill>
                            <a:schemeClr val="tx1"/>
                          </a:solidFill>
                        </a:rPr>
                        <a:t> PREP (Pediatric Research  Events and Programs)</a:t>
                      </a:r>
                      <a:endParaRPr lang="en-US" sz="1600"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dirty="0" smtClean="0">
                          <a:solidFill>
                            <a:schemeClr val="tx1"/>
                          </a:solidFill>
                        </a:rPr>
                        <a:t>This is the central resource for research seminar info, contacts, cores, calendars,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2438400">
                <a:tc gridSpan="2">
                  <a:txBody>
                    <a:bodyPr/>
                    <a:lstStyle/>
                    <a:p>
                      <a:pPr lvl="0" algn="ctr"/>
                      <a:endParaRPr lang="en-US" sz="1600" u="sng" dirty="0" smtClean="0"/>
                    </a:p>
                    <a:p>
                      <a:pPr lvl="0" algn="ctr"/>
                      <a:r>
                        <a:rPr lang="en-US" sz="1600" b="1" u="sng" dirty="0" smtClean="0"/>
                        <a:t>Health Sciences Research Building:</a:t>
                      </a:r>
                    </a:p>
                    <a:p>
                      <a:pPr algn="ctr"/>
                      <a:r>
                        <a:rPr lang="en-US" sz="1600" kern="1200" dirty="0" smtClean="0">
                          <a:solidFill>
                            <a:schemeClr val="dk1"/>
                          </a:solidFill>
                          <a:latin typeface="+mn-lt"/>
                          <a:ea typeface="+mn-ea"/>
                          <a:cs typeface="+mn-cs"/>
                        </a:rPr>
                        <a:t>1760 </a:t>
                      </a:r>
                      <a:r>
                        <a:rPr lang="en-US" sz="1600" kern="1200" dirty="0" err="1" smtClean="0">
                          <a:solidFill>
                            <a:schemeClr val="dk1"/>
                          </a:solidFill>
                          <a:latin typeface="+mn-lt"/>
                          <a:ea typeface="+mn-ea"/>
                          <a:cs typeface="+mn-cs"/>
                        </a:rPr>
                        <a:t>Haygood</a:t>
                      </a:r>
                      <a:r>
                        <a:rPr lang="en-US" sz="1600" kern="1200" dirty="0" smtClean="0">
                          <a:solidFill>
                            <a:schemeClr val="dk1"/>
                          </a:solidFill>
                          <a:latin typeface="+mn-lt"/>
                          <a:ea typeface="+mn-ea"/>
                          <a:cs typeface="+mn-cs"/>
                        </a:rPr>
                        <a:t> Road</a:t>
                      </a:r>
                    </a:p>
                    <a:p>
                      <a:pPr algn="ctr"/>
                      <a:r>
                        <a:rPr lang="en-US" sz="1600" kern="1200" dirty="0" smtClean="0">
                          <a:solidFill>
                            <a:schemeClr val="dk1"/>
                          </a:solidFill>
                          <a:latin typeface="+mn-lt"/>
                          <a:ea typeface="+mn-ea"/>
                          <a:cs typeface="+mn-cs"/>
                        </a:rPr>
                        <a:t>Atlanta, GA 30322</a:t>
                      </a:r>
                      <a:endParaRPr lang="en-US" sz="1600" b="1" dirty="0" smtClean="0"/>
                    </a:p>
                    <a:p>
                      <a:pPr lvl="0" algn="ctr"/>
                      <a:r>
                        <a:rPr lang="en-US" sz="1600" b="1" dirty="0" smtClean="0"/>
                        <a:t>190,000 ft</a:t>
                      </a:r>
                      <a:r>
                        <a:rPr lang="en-US" sz="1600" b="1" baseline="30000" dirty="0" smtClean="0"/>
                        <a:t>2</a:t>
                      </a:r>
                      <a:r>
                        <a:rPr lang="en-US" sz="1600" b="1" dirty="0" smtClean="0"/>
                        <a:t>; 115,000 for pediatric research</a:t>
                      </a:r>
                    </a:p>
                    <a:p>
                      <a:pPr lvl="0" algn="ctr"/>
                      <a:r>
                        <a:rPr lang="en-US" sz="1600" b="1" dirty="0" smtClean="0"/>
                        <a:t>Dry and wet lab research</a:t>
                      </a:r>
                    </a:p>
                    <a:p>
                      <a:pPr lvl="0" algn="ctr"/>
                      <a:r>
                        <a:rPr lang="en-US" sz="1600" b="1" dirty="0" smtClean="0"/>
                        <a:t>For floor plans go to:  </a:t>
                      </a:r>
                      <a:r>
                        <a:rPr lang="en-US" sz="1600" b="1" dirty="0" smtClean="0">
                          <a:hlinkClick r:id="rId5"/>
                        </a:rPr>
                        <a:t>http://pedsresearch.org/_files/HSRB_FloorPlans.pdf</a:t>
                      </a:r>
                      <a:r>
                        <a:rPr lang="en-US" sz="1600" b="1" dirty="0" smtClean="0"/>
                        <a:t> </a:t>
                      </a:r>
                    </a:p>
                    <a:p>
                      <a:pPr lvl="0" algn="ctr"/>
                      <a:r>
                        <a:rPr lang="en-US" sz="1600" b="1" dirty="0" smtClean="0"/>
                        <a:t>Go</a:t>
                      </a:r>
                      <a:r>
                        <a:rPr lang="en-US" sz="1600" b="1" baseline="0" dirty="0" smtClean="0"/>
                        <a:t> to: </a:t>
                      </a:r>
                      <a:r>
                        <a:rPr lang="en-US" sz="1600" b="1" baseline="0" dirty="0" smtClean="0">
                          <a:hlinkClick r:id="rId6"/>
                        </a:rPr>
                        <a:t>http://www.pedsresearch.org/about-us</a:t>
                      </a:r>
                      <a:r>
                        <a:rPr lang="en-US" sz="1600" b="1" baseline="0" dirty="0" smtClean="0"/>
                        <a:t> for more info</a:t>
                      </a:r>
                      <a:endParaRPr lang="en-US" b="1" dirty="0" smtClean="0">
                        <a:solidFill>
                          <a:schemeClr val="bg1"/>
                        </a:solidFill>
                      </a:endParaRPr>
                    </a:p>
                  </a:txBody>
                  <a:tcPr>
                    <a:solidFill>
                      <a:schemeClr val="tx2">
                        <a:lumMod val="40000"/>
                        <a:lumOff val="60000"/>
                      </a:schemeClr>
                    </a:solidFill>
                  </a:tcPr>
                </a:tc>
                <a:tc hMerge="1">
                  <a:txBody>
                    <a:bodyPr/>
                    <a:lstStyle/>
                    <a:p>
                      <a:endParaRPr lang="en-US"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3224002908"/>
              </p:ext>
            </p:extLst>
          </p:nvPr>
        </p:nvGraphicFramePr>
        <p:xfrm>
          <a:off x="198438" y="685800"/>
          <a:ext cx="8793162" cy="5410199"/>
        </p:xfrm>
        <a:graphic>
          <a:graphicData uri="http://schemas.openxmlformats.org/drawingml/2006/table">
            <a:tbl>
              <a:tblPr>
                <a:tableStyleId>{35758FB7-9AC5-4552-8A53-C91805E547FA}</a:tableStyleId>
              </a:tblPr>
              <a:tblGrid>
                <a:gridCol w="1401762"/>
                <a:gridCol w="685800"/>
                <a:gridCol w="838200"/>
                <a:gridCol w="758271"/>
                <a:gridCol w="628890"/>
                <a:gridCol w="1265795"/>
                <a:gridCol w="3214444"/>
              </a:tblGrid>
              <a:tr h="5877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2650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Mehul</a:t>
                      </a:r>
                      <a:r>
                        <a:rPr kumimoji="0" lang="en-US" sz="1100" b="0" i="0" u="none" strike="noStrike" cap="none" normalizeH="0" baseline="0" dirty="0" smtClean="0">
                          <a:ln>
                            <a:noFill/>
                          </a:ln>
                          <a:solidFill>
                            <a:srgbClr val="000000"/>
                          </a:solidFill>
                          <a:effectLst/>
                          <a:latin typeface="+mn-lt"/>
                          <a:cs typeface="Arial" charset="0"/>
                        </a:rPr>
                        <a:t> V. </a:t>
                      </a:r>
                      <a:r>
                        <a:rPr kumimoji="0" lang="en-US" sz="1100" b="0" i="0" u="none" strike="noStrike" cap="none" normalizeH="0" baseline="0" dirty="0" err="1" smtClean="0">
                          <a:ln>
                            <a:noFill/>
                          </a:ln>
                          <a:solidFill>
                            <a:srgbClr val="000000"/>
                          </a:solidFill>
                          <a:effectLst/>
                          <a:latin typeface="+mn-lt"/>
                          <a:cs typeface="Arial" charset="0"/>
                        </a:rPr>
                        <a:t>Raval</a:t>
                      </a:r>
                      <a:r>
                        <a:rPr kumimoji="0" lang="en-US" sz="1100" b="0" i="0" u="none" strike="noStrike" cap="none" normalizeH="0" baseline="0" dirty="0" smtClean="0">
                          <a:ln>
                            <a:noFill/>
                          </a:ln>
                          <a:solidFill>
                            <a:srgbClr val="000000"/>
                          </a:solidFill>
                          <a:effectLst/>
                          <a:latin typeface="+mn-lt"/>
                          <a:cs typeface="Arial" charset="0"/>
                        </a:rPr>
                        <a:t>, MD, MS</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Clinical Outcomes Research and Public Health (CORPH)</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Surgeon</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July 2014</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Nationwide Children’s Hospital, Columbus, OH</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c>
                  <a:txBody>
                    <a:bodyPr/>
                    <a:lstStyle/>
                    <a:p>
                      <a:pPr marL="0" lvl="2" indent="0">
                        <a:buFont typeface="Arial" panose="020B0604020202020204" pitchFamily="34" charset="0"/>
                        <a:buNone/>
                      </a:pPr>
                      <a:r>
                        <a:rPr lang="en-US" sz="800" dirty="0" smtClean="0"/>
                        <a:t>• Improving outcomes in children's surgical care and limiting costs </a:t>
                      </a:r>
                      <a:br>
                        <a:rPr lang="en-US" sz="800" dirty="0" smtClean="0"/>
                      </a:br>
                      <a:r>
                        <a:rPr lang="en-US" sz="800" dirty="0" smtClean="0"/>
                        <a:t>• Patient safety </a:t>
                      </a:r>
                      <a:br>
                        <a:rPr lang="en-US" sz="800" dirty="0" smtClean="0"/>
                      </a:br>
                      <a:r>
                        <a:rPr lang="en-US" sz="800" dirty="0" smtClean="0"/>
                        <a:t>• Performance of retrospective data review as well as coordination of randomized trials </a:t>
                      </a:r>
                      <a:br>
                        <a:rPr lang="en-US" sz="800" dirty="0" smtClean="0"/>
                      </a:br>
                      <a:r>
                        <a:rPr lang="en-US" sz="800" dirty="0" smtClean="0"/>
                        <a:t>• Long-term quality of life improvement assessments </a:t>
                      </a:r>
                      <a:br>
                        <a:rPr lang="en-US" sz="800" dirty="0" smtClean="0"/>
                      </a:br>
                      <a:r>
                        <a:rPr lang="en-US" sz="800" dirty="0" smtClean="0"/>
                        <a:t>• Regional collaborative quality improvement efforts </a:t>
                      </a:r>
                      <a:br>
                        <a:rPr lang="en-US" sz="800" dirty="0" smtClean="0"/>
                      </a:br>
                      <a:r>
                        <a:rPr lang="en-US" sz="800" dirty="0" smtClean="0"/>
                        <a:t>• Quality measure indicator development </a:t>
                      </a:r>
                      <a:br>
                        <a:rPr lang="en-US" sz="800" dirty="0" smtClean="0"/>
                      </a:br>
                      <a:r>
                        <a:rPr lang="en-US" sz="800" dirty="0" smtClean="0"/>
                        <a:t>• Fiscal transparency and cost-effectiveness </a:t>
                      </a:r>
                      <a:endParaRPr kumimoji="0" lang="en-US" sz="8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r>
              <a:tr h="355739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Changwon Park, PhD</a:t>
                      </a: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Cardiovascular </a:t>
                      </a:r>
                      <a:r>
                        <a:rPr kumimoji="0" lang="en-US" sz="1000" b="0" i="0" u="none" strike="noStrike" cap="none" normalizeH="0" baseline="0" dirty="0" smtClean="0">
                          <a:ln>
                            <a:noFill/>
                          </a:ln>
                          <a:solidFill>
                            <a:srgbClr val="000000"/>
                          </a:solidFill>
                          <a:effectLst/>
                          <a:latin typeface="Calibri" pitchFamily="34" charset="0"/>
                          <a:cs typeface="Arial" charset="0"/>
                        </a:rPr>
                        <a:t>Biology (CCB)</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Pharmacology,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College of Medicine, University of Illinois Chicago, IL</a:t>
                      </a:r>
                    </a:p>
                  </a:txBody>
                  <a:tcPr marL="0" marR="0" marT="0" marB="0" horzOverflow="overflow">
                    <a:solidFill>
                      <a:schemeClr val="accent1">
                        <a:lumMod val="60000"/>
                        <a:lumOff val="40000"/>
                      </a:schemeClr>
                    </a:solidFill>
                  </a:tcPr>
                </a:tc>
                <a:tc>
                  <a:txBody>
                    <a:bodyPr/>
                    <a:lstStyle/>
                    <a:p>
                      <a:r>
                        <a:rPr kumimoji="0" lang="en-US" sz="800" b="0" i="0" u="none" strike="noStrike" cap="none" normalizeH="0" baseline="0" dirty="0" smtClean="0">
                          <a:ln>
                            <a:noFill/>
                          </a:ln>
                          <a:solidFill>
                            <a:srgbClr val="000000"/>
                          </a:solidFill>
                          <a:effectLst/>
                          <a:latin typeface="Calibri" pitchFamily="34" charset="0"/>
                          <a:cs typeface="Arial" charset="0"/>
                        </a:rPr>
                        <a:t>FLK1 (VEGFR2), a receptor tyrosine kinase, plays a critical role for blood and vessel development. Fate mapping studies have demonstrated that FLK1+ mesoderm contributes to the development of the cardiovascular system consisting of hematopoietic, endothelial, cardiac muscle and smooth muscle cells. FLK1 continues to play a critical role in (pathological) angiogenesis in the adult. Therefore, understanding</a:t>
                      </a:r>
                    </a:p>
                    <a:p>
                      <a:r>
                        <a:rPr kumimoji="0" lang="en-US" sz="800" b="0" i="0" u="none" strike="noStrike" cap="none" normalizeH="0" baseline="0" dirty="0" smtClean="0">
                          <a:ln>
                            <a:noFill/>
                          </a:ln>
                          <a:solidFill>
                            <a:srgbClr val="000000"/>
                          </a:solidFill>
                          <a:effectLst/>
                          <a:latin typeface="Calibri" pitchFamily="34" charset="0"/>
                          <a:cs typeface="Arial" charset="0"/>
                        </a:rPr>
                        <a:t>molecular mechanisms that regulate Flk1 expression is essential for delineating the pathways involved in blood and vessel differentiation during embryogenesis as well as postnatal angiogenesis. We have demonstrated that Bone Morphogenetic Protein (BMP) 4 is a major factor to generate FLK1 expressing</a:t>
                      </a:r>
                    </a:p>
                    <a:p>
                      <a:r>
                        <a:rPr kumimoji="0" lang="en-US" sz="800" b="0" i="0" u="none" strike="noStrike" cap="none" normalizeH="0" baseline="0" dirty="0" smtClean="0">
                          <a:ln>
                            <a:noFill/>
                          </a:ln>
                          <a:solidFill>
                            <a:srgbClr val="000000"/>
                          </a:solidFill>
                          <a:effectLst/>
                          <a:latin typeface="Calibri" pitchFamily="34" charset="0"/>
                          <a:cs typeface="Arial" charset="0"/>
                        </a:rPr>
                        <a:t>mesoderm which can subsequently differentiates into endothelial and hematopoietic cells. Furthermore, we reported that ER71, a novel member of the ETS transcription factor family, is the direct upstream regulator of FLK1 expression and that ER71 is indispensable for vessel and blood development in mouse embryogenesis. Extending from our previous findings, we are currently studying the role of ER71 for the establishment of the</a:t>
                      </a:r>
                    </a:p>
                    <a:p>
                      <a:r>
                        <a:rPr kumimoji="0" lang="en-US" sz="800" b="0" i="0" u="none" strike="noStrike" cap="none" normalizeH="0" baseline="0" dirty="0" smtClean="0">
                          <a:ln>
                            <a:noFill/>
                          </a:ln>
                          <a:solidFill>
                            <a:srgbClr val="000000"/>
                          </a:solidFill>
                          <a:effectLst/>
                          <a:latin typeface="Calibri" pitchFamily="34" charset="0"/>
                          <a:cs typeface="Arial" charset="0"/>
                        </a:rPr>
                        <a:t>cardiovascular system and for pathological angiogenesis. Outcome from the proposed studies will provide a new and detailed insight on the role of ER71 in vascular development and pathological angiogenesis, which can provide a new research venue for the development of specific targets for the cardiovascular diseases. In addition, we are investigating mechanisms which can induce direct reprogramming of somatic cells to functional endothelial cells. </a:t>
                      </a:r>
                    </a:p>
                  </a:txBody>
                  <a:tcPr marL="0" marR="0" marT="0" marB="0" horzOverflow="overflow">
                    <a:solidFill>
                      <a:schemeClr val="accent1">
                        <a:lumMod val="60000"/>
                        <a:lumOff val="4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0" name="Picture 9" descr="ChangwonPark.jpg"/>
          <p:cNvPicPr/>
          <p:nvPr/>
        </p:nvPicPr>
        <p:blipFill>
          <a:blip r:embed="rId4" cstate="print"/>
          <a:srcRect l="10619" r="9292" b="28571"/>
          <a:stretch>
            <a:fillRect/>
          </a:stretch>
        </p:blipFill>
        <p:spPr>
          <a:xfrm>
            <a:off x="1649578" y="2567004"/>
            <a:ext cx="543310" cy="695325"/>
          </a:xfrm>
          <a:prstGeom prst="rect">
            <a:avLst/>
          </a:prstGeom>
          <a:noFill/>
          <a:ln>
            <a:noFill/>
          </a:ln>
          <a:effectLst/>
        </p:spPr>
      </p:pic>
      <p:pic>
        <p:nvPicPr>
          <p:cNvPr id="4" name="Picture 3"/>
          <p:cNvPicPr>
            <a:picLocks noChangeAspect="1"/>
          </p:cNvPicPr>
          <p:nvPr/>
        </p:nvPicPr>
        <p:blipFill rotWithShape="1">
          <a:blip r:embed="rId5">
            <a:extLst>
              <a:ext uri="{28A0092B-C50C-407E-A947-70E740481C1C}">
                <a14:useLocalDpi xmlns:a14="http://schemas.microsoft.com/office/drawing/2010/main" val="0"/>
              </a:ext>
            </a:extLst>
          </a:blip>
          <a:srcRect l="11963" t="7801" r="11963" b="8339"/>
          <a:stretch/>
        </p:blipFill>
        <p:spPr>
          <a:xfrm>
            <a:off x="1665535" y="1295400"/>
            <a:ext cx="511396" cy="704654"/>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429472321"/>
              </p:ext>
            </p:extLst>
          </p:nvPr>
        </p:nvGraphicFramePr>
        <p:xfrm>
          <a:off x="152400" y="1114046"/>
          <a:ext cx="8762999" cy="4600955"/>
        </p:xfrm>
        <a:graphic>
          <a:graphicData uri="http://schemas.openxmlformats.org/drawingml/2006/table">
            <a:tbl>
              <a:tblPr>
                <a:tableStyleId>{35758FB7-9AC5-4552-8A53-C91805E547FA}</a:tableStyleId>
              </a:tblPr>
              <a:tblGrid>
                <a:gridCol w="878188"/>
                <a:gridCol w="708216"/>
                <a:gridCol w="982060"/>
                <a:gridCol w="936736"/>
                <a:gridCol w="666981"/>
                <a:gridCol w="1342464"/>
                <a:gridCol w="3248354"/>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Cynthia Wetmore, MD,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Clinical &amp; Translational Research (CCTR)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Director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St. Jude’s Research Hospital</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Basic science: Developmental neurobiology, genetic control of normal and neoplastic proliferation in the nervous system, neural stem cells, gene expression in the nervous system, repair of DNA damage in the nervous system.</a:t>
                      </a:r>
                    </a:p>
                    <a:p>
                      <a:r>
                        <a:rPr kumimoji="0" lang="en-US" sz="900" b="0" i="0" u="none" strike="noStrike" cap="none" normalizeH="0" baseline="0" dirty="0" smtClean="0">
                          <a:ln>
                            <a:noFill/>
                          </a:ln>
                          <a:solidFill>
                            <a:srgbClr val="000000"/>
                          </a:solidFill>
                          <a:effectLst/>
                          <a:latin typeface="Calibri" pitchFamily="34" charset="0"/>
                          <a:cs typeface="Arial" charset="0"/>
                        </a:rPr>
                        <a:t>Clinical science: Developmental therapeutics for pediatric oncology, </a:t>
                      </a:r>
                      <a:r>
                        <a:rPr kumimoji="0" lang="en-US" sz="900" b="0" i="0" u="none" strike="noStrike" cap="none" normalizeH="0" baseline="0" dirty="0" err="1" smtClean="0">
                          <a:ln>
                            <a:noFill/>
                          </a:ln>
                          <a:solidFill>
                            <a:srgbClr val="000000"/>
                          </a:solidFill>
                          <a:effectLst/>
                          <a:latin typeface="Calibri" pitchFamily="34" charset="0"/>
                          <a:cs typeface="Arial" charset="0"/>
                        </a:rPr>
                        <a:t>neuro</a:t>
                      </a:r>
                      <a:r>
                        <a:rPr kumimoji="0" lang="en-US" sz="900" b="0" i="0" u="none" strike="noStrike" cap="none" normalizeH="0" baseline="0" dirty="0" smtClean="0">
                          <a:ln>
                            <a:noFill/>
                          </a:ln>
                          <a:solidFill>
                            <a:srgbClr val="000000"/>
                          </a:solidFill>
                          <a:effectLst/>
                          <a:latin typeface="Calibri" pitchFamily="34" charset="0"/>
                          <a:cs typeface="Arial" charset="0"/>
                        </a:rPr>
                        <a:t>-oncology; design and conduct of Phase I/II clinical studies; translation of basic science discoveries to improving clinical care of patients.</a:t>
                      </a:r>
                    </a:p>
                  </a:txBody>
                  <a:tcPr marL="0" marR="0" marT="0" marB="0" horzOverflow="overflow">
                    <a:solidFill>
                      <a:schemeClr val="accent1">
                        <a:lumMod val="60000"/>
                        <a:lumOff val="40000"/>
                        <a:alpha val="50196"/>
                      </a:schemeClr>
                    </a:solidFill>
                  </a:tcPr>
                </a:tc>
              </a:tr>
              <a:tr h="14788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Dmitry M. </a:t>
                      </a:r>
                      <a:r>
                        <a:rPr kumimoji="0" lang="en-US" sz="1100" b="0" i="0" u="none" strike="noStrike" cap="none" normalizeH="0" baseline="0" dirty="0" err="1" smtClean="0">
                          <a:ln>
                            <a:noFill/>
                          </a:ln>
                          <a:solidFill>
                            <a:srgbClr val="000000"/>
                          </a:solidFill>
                          <a:effectLst/>
                          <a:latin typeface="+mn-lt"/>
                          <a:cs typeface="Arial" charset="0"/>
                        </a:rPr>
                        <a:t>Shayakhmetov</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 Division of Rheumatology, Department of Pediatrics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Medicine, Division of Medical Genetics, University of Washington, Seattle</a:t>
                      </a:r>
                    </a:p>
                  </a:txBody>
                  <a:tcPr marL="0" marR="0" marT="0" marB="0" horzOverflow="overflow">
                    <a:solidFill>
                      <a:schemeClr val="accent1">
                        <a:lumMod val="60000"/>
                        <a:lumOff val="40000"/>
                        <a:alpha val="50196"/>
                      </a:schemeClr>
                    </a:solidFill>
                  </a:tcPr>
                </a:tc>
                <a:tc>
                  <a:txBody>
                    <a:bodyPr/>
                    <a:lstStyle/>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Molecular mechanisms of a novel type of pro-inflammatory necrotic cell death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Identification of molecular sensors triggering transcriptional and functional activation of macrophages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Defining the role of pro-inflammatory types of cell death in the disruption of tissue homeostasis and triggering the systemic inflammatory host response</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Modification of adenovirus interaction with circulating antibodies for cancer therapy.</a:t>
                      </a:r>
                    </a:p>
                  </a:txBody>
                  <a:tcPr marL="0" marR="0" marT="0" marB="0" horzOverflow="overflow">
                    <a:solidFill>
                      <a:schemeClr val="accent1">
                        <a:lumMod val="60000"/>
                        <a:lumOff val="40000"/>
                        <a:alpha val="50196"/>
                      </a:schemeClr>
                    </a:solidFill>
                  </a:tcPr>
                </a:tc>
              </a:tr>
              <a:tr h="120501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Chris Gunter,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Marcus Autism Center (MAC)</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Associate Director for Research</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Nature—Senior Editor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University of Alabama in Birmingham—Adjunct 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ASHG—Chair, Communications Committee</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Spokesperson for science.</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4791" y="1720471"/>
            <a:ext cx="592667" cy="71120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80355" y="3048000"/>
            <a:ext cx="534660" cy="759217"/>
          </a:xfrm>
          <a:prstGeom prst="rect">
            <a:avLst/>
          </a:prstGeom>
        </p:spPr>
      </p:pic>
      <p:pic>
        <p:nvPicPr>
          <p:cNvPr id="15" name="Picture 14"/>
          <p:cNvPicPr>
            <a:picLocks noChangeAspect="1"/>
          </p:cNvPicPr>
          <p:nvPr/>
        </p:nvPicPr>
        <p:blipFill rotWithShape="1">
          <a:blip r:embed="rId7" cstate="print">
            <a:extLst>
              <a:ext uri="{28A0092B-C50C-407E-A947-70E740481C1C}">
                <a14:useLocalDpi xmlns:a14="http://schemas.microsoft.com/office/drawing/2010/main" val="0"/>
              </a:ext>
            </a:extLst>
          </a:blip>
          <a:srcRect t="3125" b="30989"/>
          <a:stretch/>
        </p:blipFill>
        <p:spPr>
          <a:xfrm>
            <a:off x="1065839" y="4553998"/>
            <a:ext cx="599125" cy="592474"/>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019032270"/>
              </p:ext>
            </p:extLst>
          </p:nvPr>
        </p:nvGraphicFramePr>
        <p:xfrm>
          <a:off x="381001" y="914400"/>
          <a:ext cx="8229598" cy="4937760"/>
        </p:xfrm>
        <a:graphic>
          <a:graphicData uri="http://schemas.openxmlformats.org/drawingml/2006/table">
            <a:tbl>
              <a:tblPr>
                <a:tableStyleId>{35758FB7-9AC5-4552-8A53-C91805E547FA}</a:tableStyleId>
              </a:tblPr>
              <a:tblGrid>
                <a:gridCol w="824733"/>
                <a:gridCol w="665107"/>
                <a:gridCol w="922282"/>
                <a:gridCol w="879717"/>
                <a:gridCol w="626382"/>
                <a:gridCol w="1260749"/>
                <a:gridCol w="3050628"/>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Paul A. Dawson,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Internal Medicine, Section on Gastroenterology, Wake Forest School of Medicine, Medical Center Boulevard</a:t>
                      </a:r>
                    </a:p>
                  </a:txBody>
                  <a:tcPr marL="0" marR="0" marT="0" marB="0" horzOverflow="overflow">
                    <a:solidFill>
                      <a:schemeClr val="accent1">
                        <a:lumMod val="60000"/>
                        <a:lumOff val="40000"/>
                        <a:alpha val="50196"/>
                      </a:schemeClr>
                    </a:solidFill>
                  </a:tcPr>
                </a:tc>
                <a:tc>
                  <a:txBody>
                    <a:bodyPr/>
                    <a:lstStyle/>
                    <a:p>
                      <a:r>
                        <a:rPr lang="en-US" sz="800" b="1" i="0" cap="all" dirty="0" smtClean="0">
                          <a:solidFill>
                            <a:schemeClr val="dk1"/>
                          </a:solidFill>
                          <a:latin typeface="+mn-lt"/>
                          <a:ea typeface="+mn-ea"/>
                          <a:cs typeface="+mn-cs"/>
                        </a:rPr>
                        <a:t>BILE ACIDS, CHOLESTEROL METABOLISM, MOLECULAR CLONING, GENE EXPRESSION AND REGULATION, MOLECULAR GENETICS</a:t>
                      </a:r>
                    </a:p>
                    <a:p>
                      <a:r>
                        <a:rPr lang="en-US" sz="800" b="1" i="0" dirty="0" smtClean="0">
                          <a:solidFill>
                            <a:schemeClr val="dk1"/>
                          </a:solidFill>
                          <a:latin typeface="+mn-lt"/>
                          <a:ea typeface="+mn-ea"/>
                          <a:cs typeface="+mn-cs"/>
                        </a:rPr>
                        <a:t>Molecular Genetics of </a:t>
                      </a:r>
                      <a:r>
                        <a:rPr lang="en-US" sz="800" b="1" i="0" dirty="0" err="1" smtClean="0">
                          <a:solidFill>
                            <a:schemeClr val="dk1"/>
                          </a:solidFill>
                          <a:latin typeface="+mn-lt"/>
                          <a:ea typeface="+mn-ea"/>
                          <a:cs typeface="+mn-cs"/>
                        </a:rPr>
                        <a:t>Ileal</a:t>
                      </a:r>
                      <a:r>
                        <a:rPr lang="en-US" sz="800" b="1" i="0" dirty="0" smtClean="0">
                          <a:solidFill>
                            <a:schemeClr val="dk1"/>
                          </a:solidFill>
                          <a:latin typeface="+mn-lt"/>
                          <a:ea typeface="+mn-ea"/>
                          <a:cs typeface="+mn-cs"/>
                        </a:rPr>
                        <a:t> Bile Acid Transporter.</a:t>
                      </a:r>
                      <a:r>
                        <a:rPr lang="en-US" sz="800" b="0" i="0" dirty="0" smtClean="0">
                          <a:solidFill>
                            <a:schemeClr val="dk1"/>
                          </a:solidFill>
                          <a:latin typeface="+mn-lt"/>
                          <a:ea typeface="+mn-ea"/>
                          <a:cs typeface="+mn-cs"/>
                        </a:rPr>
                        <a:t> My lab identified and cloned the human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cDNA and gene. These probes are being used to identify dysfunctional mutations in patients with bile acid malabsorption. Various classes of dysfunctional mutations in the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gene have been identified. In addition to null mutations (i.e., splicing defects), we have also identified missense mutations that interfere with bile acid transporter processing and mechanism of action. The Class 2 mutations cause </a:t>
                      </a:r>
                      <a:r>
                        <a:rPr lang="en-US" sz="800" b="0" i="0" dirty="0" err="1" smtClean="0">
                          <a:solidFill>
                            <a:schemeClr val="dk1"/>
                          </a:solidFill>
                          <a:latin typeface="+mn-lt"/>
                          <a:ea typeface="+mn-ea"/>
                          <a:cs typeface="+mn-cs"/>
                        </a:rPr>
                        <a:t>misfolding</a:t>
                      </a:r>
                      <a:r>
                        <a:rPr lang="en-US" sz="800" b="0" i="0" dirty="0" smtClean="0">
                          <a:solidFill>
                            <a:schemeClr val="dk1"/>
                          </a:solidFill>
                          <a:latin typeface="+mn-lt"/>
                          <a:ea typeface="+mn-ea"/>
                          <a:cs typeface="+mn-cs"/>
                        </a:rPr>
                        <a:t> and ER retention of the transporter. More interesting are the Class 3 and 4 mutations that block bile acid transport at the substrate binding and solute translocation steps. The actions of these mutations are being studied to gain insight into the molecular mechanism of sodium-coupled solute transport. The association of these mutations with other gastrointestinal and lipid metabolism disorders including gallstone disease, irritable bowel syndrome, </a:t>
                      </a:r>
                      <a:r>
                        <a:rPr lang="en-US" sz="800" b="0" i="0" dirty="0" err="1" smtClean="0">
                          <a:solidFill>
                            <a:schemeClr val="dk1"/>
                          </a:solidFill>
                          <a:latin typeface="+mn-lt"/>
                          <a:ea typeface="+mn-ea"/>
                          <a:cs typeface="+mn-cs"/>
                        </a:rPr>
                        <a:t>hypocholesterolemia</a:t>
                      </a:r>
                      <a:r>
                        <a:rPr lang="en-US" sz="800" b="0" i="0" dirty="0" smtClean="0">
                          <a:solidFill>
                            <a:schemeClr val="dk1"/>
                          </a:solidFill>
                          <a:latin typeface="+mn-lt"/>
                          <a:ea typeface="+mn-ea"/>
                          <a:cs typeface="+mn-cs"/>
                        </a:rPr>
                        <a:t>, and hypertriglyceridemia is currently being investigated.</a:t>
                      </a: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b="0" dirty="0" smtClean="0">
                          <a:latin typeface="+mn-lt"/>
                          <a:ea typeface="Calibri"/>
                        </a:rPr>
                        <a:t>Cheng-</a:t>
                      </a:r>
                      <a:r>
                        <a:rPr lang="en-US" sz="1100" b="0" dirty="0" err="1" smtClean="0">
                          <a:latin typeface="+mn-lt"/>
                          <a:ea typeface="Calibri"/>
                        </a:rPr>
                        <a:t>Kui</a:t>
                      </a:r>
                      <a:r>
                        <a:rPr lang="en-US" sz="1100" b="0" dirty="0" smtClean="0">
                          <a:latin typeface="+mn-lt"/>
                          <a:ea typeface="Calibri"/>
                        </a:rPr>
                        <a:t> Qu, MD, PhD</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 (Aflac)</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Associate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January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900" dirty="0" smtClean="0"/>
                        <a:t>Case Comprehensive Cancer Center</a:t>
                      </a:r>
                      <a:br>
                        <a:rPr lang="en-US" sz="900" dirty="0" smtClean="0"/>
                      </a:br>
                      <a:r>
                        <a:rPr lang="en-US" sz="900" dirty="0" smtClean="0"/>
                        <a:t>Case Western Reserve University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r>
                        <a:rPr lang="en-US" sz="900" dirty="0" smtClean="0">
                          <a:solidFill>
                            <a:schemeClr val="dk1"/>
                          </a:solidFill>
                          <a:latin typeface="+mn-lt"/>
                          <a:ea typeface="+mn-ea"/>
                          <a:cs typeface="+mn-cs"/>
                        </a:rPr>
                        <a:t>His specific interests are in myeloid malignancies, with an emphasis on PTPN11/SHP-2</a:t>
                      </a:r>
                      <a:r>
                        <a:rPr lang="en-US" sz="900" baseline="0" dirty="0" smtClean="0">
                          <a:solidFill>
                            <a:schemeClr val="dk1"/>
                          </a:solidFill>
                          <a:latin typeface="+mn-lt"/>
                          <a:ea typeface="+mn-ea"/>
                          <a:cs typeface="+mn-cs"/>
                        </a:rPr>
                        <a:t> and</a:t>
                      </a:r>
                      <a:r>
                        <a:rPr lang="en-US" sz="900" dirty="0" smtClean="0">
                          <a:solidFill>
                            <a:schemeClr val="dk1"/>
                          </a:solidFill>
                          <a:latin typeface="+mn-lt"/>
                          <a:ea typeface="+mn-ea"/>
                          <a:cs typeface="+mn-cs"/>
                        </a:rPr>
                        <a:t> </a:t>
                      </a:r>
                      <a:r>
                        <a:rPr lang="en-US" sz="900" dirty="0" smtClean="0"/>
                        <a:t>cell signaling mechanisms that control hematopoietic stem cell function. Also focusing on the role of protein </a:t>
                      </a:r>
                      <a:r>
                        <a:rPr lang="en-US" sz="900" dirty="0" err="1" smtClean="0"/>
                        <a:t>phosphatases</a:t>
                      </a:r>
                      <a:r>
                        <a:rPr lang="en-US" sz="900" dirty="0" smtClean="0"/>
                        <a:t> in normal hematopoietic cell development and in </a:t>
                      </a:r>
                      <a:r>
                        <a:rPr lang="en-US" sz="900" dirty="0" err="1" smtClean="0"/>
                        <a:t>leukemogenesis</a:t>
                      </a:r>
                      <a:r>
                        <a:rPr lang="en-US" sz="900" dirty="0" smtClean="0"/>
                        <a:t>. </a:t>
                      </a:r>
                      <a:r>
                        <a:rPr lang="en-US" sz="900" dirty="0" smtClean="0">
                          <a:solidFill>
                            <a:schemeClr val="dk1"/>
                          </a:solidFill>
                          <a:latin typeface="+mn-lt"/>
                          <a:ea typeface="+mn-ea"/>
                          <a:cs typeface="+mn-cs"/>
                        </a:rPr>
                        <a:t>Works closely with Kevin Bunting and Himalee Sabnis.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Elizabeth “Beth” </a:t>
                      </a:r>
                      <a:r>
                        <a:rPr kumimoji="0" lang="en-US" sz="1100" b="0" i="0" u="none" strike="noStrike" cap="none" normalizeH="0" baseline="0" dirty="0" err="1" smtClean="0">
                          <a:ln>
                            <a:noFill/>
                          </a:ln>
                          <a:solidFill>
                            <a:srgbClr val="000000"/>
                          </a:solidFill>
                          <a:effectLst/>
                          <a:latin typeface="Calibri" pitchFamily="34" charset="0"/>
                          <a:cs typeface="Arial" charset="0"/>
                        </a:rPr>
                        <a:t>Stenger</a:t>
                      </a:r>
                      <a:r>
                        <a:rPr kumimoji="0" lang="en-US" sz="1100" b="0" i="0" u="none" strike="noStrike" cap="none" normalizeH="0" baseline="0" dirty="0" smtClean="0">
                          <a:ln>
                            <a:noFill/>
                          </a:ln>
                          <a:solidFill>
                            <a:srgbClr val="000000"/>
                          </a:solidFill>
                          <a:effectLst/>
                          <a:latin typeface="Calibri" pitchFamily="34" charset="0"/>
                          <a:cs typeface="Arial" charset="0"/>
                        </a:rPr>
                        <a:t>, MD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 (Aflac)</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Assistant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August 2013</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Children’s Hospital of Pittsburgh, University of Pittsburgh</a:t>
                      </a:r>
                    </a:p>
                  </a:txBody>
                  <a:tcPr marL="0" marR="0" marT="0" marB="0" horzOverflow="overflow">
                    <a:solidFill>
                      <a:schemeClr val="accent1">
                        <a:lumMod val="60000"/>
                        <a:lumOff val="40000"/>
                        <a:alpha val="50196"/>
                      </a:schemeClr>
                    </a:solidFill>
                  </a:tcPr>
                </a:tc>
                <a:tc>
                  <a:txBody>
                    <a:bodyPr/>
                    <a:lstStyle/>
                    <a:p>
                      <a:r>
                        <a:rPr lang="en-US" sz="900" dirty="0" smtClean="0"/>
                        <a:t>Enhanced IL-12 Production by </a:t>
                      </a:r>
                      <a:r>
                        <a:rPr lang="en-US" sz="900" dirty="0" err="1" smtClean="0"/>
                        <a:t>mTOR</a:t>
                      </a:r>
                      <a:r>
                        <a:rPr lang="en-US" sz="900" dirty="0" smtClean="0"/>
                        <a:t>-inhibited DC and Protection from GVHD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1" name="Picture 13" descr="Stenger_Elizabeth-152x152.jpg"/>
          <p:cNvPicPr>
            <a:picLocks noChangeAspect="1"/>
          </p:cNvPicPr>
          <p:nvPr/>
        </p:nvPicPr>
        <p:blipFill>
          <a:blip r:embed="rId5" cstate="print"/>
          <a:srcRect/>
          <a:stretch>
            <a:fillRect/>
          </a:stretch>
        </p:blipFill>
        <p:spPr bwMode="auto">
          <a:xfrm>
            <a:off x="1222428" y="4724400"/>
            <a:ext cx="571500" cy="571500"/>
          </a:xfrm>
          <a:prstGeom prst="rect">
            <a:avLst/>
          </a:prstGeom>
          <a:noFill/>
          <a:ln w="9525">
            <a:noFill/>
            <a:miter lim="800000"/>
            <a:headEnd/>
            <a:tailEnd/>
          </a:ln>
        </p:spPr>
      </p:pic>
      <p:pic>
        <p:nvPicPr>
          <p:cNvPr id="13" name="Picture 12" descr="bio_CKQu.jpg"/>
          <p:cNvPicPr>
            <a:picLocks noChangeAspect="1"/>
          </p:cNvPicPr>
          <p:nvPr/>
        </p:nvPicPr>
        <p:blipFill>
          <a:blip r:embed="rId6" cstate="print"/>
          <a:srcRect/>
          <a:stretch>
            <a:fillRect/>
          </a:stretch>
        </p:blipFill>
        <p:spPr bwMode="auto">
          <a:xfrm>
            <a:off x="1222428" y="3581400"/>
            <a:ext cx="533400" cy="630237"/>
          </a:xfrm>
          <a:prstGeom prst="rect">
            <a:avLst/>
          </a:prstGeom>
          <a:noFill/>
          <a:ln w="9525">
            <a:noFill/>
            <a:miter lim="800000"/>
            <a:headEnd/>
            <a:tailEnd/>
          </a:ln>
        </p:spPr>
      </p:pic>
      <p:pic>
        <p:nvPicPr>
          <p:cNvPr id="15" name="Picture 14" descr="Dawson-Paul.jpg"/>
          <p:cNvPicPr>
            <a:picLocks noChangeAspect="1"/>
          </p:cNvPicPr>
          <p:nvPr/>
        </p:nvPicPr>
        <p:blipFill>
          <a:blip r:embed="rId7" cstate="print"/>
          <a:srcRect/>
          <a:stretch>
            <a:fillRect/>
          </a:stretch>
        </p:blipFill>
        <p:spPr bwMode="auto">
          <a:xfrm>
            <a:off x="1249776" y="1418937"/>
            <a:ext cx="546966" cy="565727"/>
          </a:xfrm>
          <a:prstGeom prst="rect">
            <a:avLst/>
          </a:prstGeom>
          <a:noFill/>
          <a:ln w="9525">
            <a:noFill/>
            <a:miter lim="800000"/>
            <a:headEnd/>
            <a:tailEnd/>
          </a:ln>
        </p:spPr>
      </p:pic>
    </p:spTree>
    <p:extLst>
      <p:ext uri="{BB962C8B-B14F-4D97-AF65-F5344CB8AC3E}">
        <p14:creationId xmlns:p14="http://schemas.microsoft.com/office/powerpoint/2010/main" val="31172537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19200"/>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Times New Roman" pitchFamily="18"/>
              <a:cs typeface="+mn-cs"/>
            </a:endParaRPr>
          </a:p>
        </p:txBody>
      </p:sp>
      <p:sp>
        <p:nvSpPr>
          <p:cNvPr id="16387" name="TextBox 12"/>
          <p:cNvSpPr txBox="1">
            <a:spLocks noChangeArrowheads="1"/>
          </p:cNvSpPr>
          <p:nvPr/>
        </p:nvSpPr>
        <p:spPr bwMode="auto">
          <a:xfrm>
            <a:off x="6934200" y="1371600"/>
            <a:ext cx="1350963" cy="64611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Patrick </a:t>
            </a:r>
            <a:r>
              <a:rPr lang="en-US" sz="1200" b="1" dirty="0" err="1">
                <a:solidFill>
                  <a:srgbClr val="000000"/>
                </a:solidFill>
                <a:latin typeface="Times New Roman" pitchFamily="18" charset="0"/>
              </a:rPr>
              <a:t>Frias</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Chief, Children’s </a:t>
            </a:r>
          </a:p>
          <a:p>
            <a:r>
              <a:rPr lang="en-US" sz="1200" b="1" dirty="0">
                <a:solidFill>
                  <a:srgbClr val="000000"/>
                </a:solidFill>
                <a:latin typeface="Times New Roman" pitchFamily="18" charset="0"/>
              </a:rPr>
              <a:t>Physician Group</a:t>
            </a:r>
            <a:endParaRPr lang="en-US" sz="1400" dirty="0">
              <a:solidFill>
                <a:srgbClr val="000000"/>
              </a:solidFill>
              <a:latin typeface="Times New Roman" pitchFamily="18" charset="0"/>
            </a:endParaRPr>
          </a:p>
        </p:txBody>
      </p:sp>
      <p:sp>
        <p:nvSpPr>
          <p:cNvPr id="16388" name="TextBox 14"/>
          <p:cNvSpPr txBox="1">
            <a:spLocks noChangeArrowheads="1"/>
          </p:cNvSpPr>
          <p:nvPr/>
        </p:nvSpPr>
        <p:spPr bwMode="auto">
          <a:xfrm>
            <a:off x="3749675" y="1816100"/>
            <a:ext cx="2319338" cy="461963"/>
          </a:xfrm>
          <a:prstGeom prst="rect">
            <a:avLst/>
          </a:prstGeom>
          <a:noFill/>
          <a:ln w="9525">
            <a:noFill/>
            <a:miter lim="800000"/>
            <a:headEnd/>
            <a:tailEnd/>
          </a:ln>
        </p:spPr>
        <p:txBody>
          <a:bodyPr wrap="none">
            <a:spAutoFit/>
          </a:bodyPr>
          <a:lstStyle/>
          <a:p>
            <a:r>
              <a:rPr lang="en-US" sz="1200" b="1">
                <a:solidFill>
                  <a:srgbClr val="000000"/>
                </a:solidFill>
                <a:latin typeface="Times New Roman" pitchFamily="18" charset="0"/>
              </a:rPr>
              <a:t>Barbara Stoll</a:t>
            </a:r>
          </a:p>
          <a:p>
            <a:r>
              <a:rPr lang="en-US" sz="1200" b="1">
                <a:solidFill>
                  <a:srgbClr val="000000"/>
                </a:solidFill>
                <a:latin typeface="Times New Roman" pitchFamily="18" charset="0"/>
              </a:rPr>
              <a:t>Chief , Department of Pediatrics</a:t>
            </a:r>
          </a:p>
        </p:txBody>
      </p:sp>
      <p:sp>
        <p:nvSpPr>
          <p:cNvPr id="16389" name="TextBox 33"/>
          <p:cNvSpPr txBox="1">
            <a:spLocks noChangeArrowheads="1"/>
          </p:cNvSpPr>
          <p:nvPr/>
        </p:nvSpPr>
        <p:spPr bwMode="auto">
          <a:xfrm>
            <a:off x="6248400" y="3505200"/>
            <a:ext cx="2184400"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Barbara </a:t>
            </a:r>
            <a:r>
              <a:rPr lang="en-US" sz="1200" b="1" dirty="0" err="1">
                <a:solidFill>
                  <a:srgbClr val="000000"/>
                </a:solidFill>
                <a:latin typeface="Times New Roman" pitchFamily="18" charset="0"/>
              </a:rPr>
              <a:t>Kilbourne</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Manager, Business Operations</a:t>
            </a:r>
            <a:endParaRPr lang="en-US" sz="1000" b="1" dirty="0">
              <a:solidFill>
                <a:srgbClr val="000000"/>
              </a:solidFill>
              <a:latin typeface="Times New Roman" pitchFamily="18" charset="0"/>
            </a:endParaRPr>
          </a:p>
        </p:txBody>
      </p:sp>
      <p:cxnSp>
        <p:nvCxnSpPr>
          <p:cNvPr id="16390" name="Straight Connector 44"/>
          <p:cNvCxnSpPr>
            <a:cxnSpLocks noChangeShapeType="1"/>
          </p:cNvCxnSpPr>
          <p:nvPr/>
        </p:nvCxnSpPr>
        <p:spPr bwMode="auto">
          <a:xfrm flipV="1">
            <a:off x="2839243" y="2814638"/>
            <a:ext cx="923132" cy="159543"/>
          </a:xfrm>
          <a:prstGeom prst="straightConnector1">
            <a:avLst/>
          </a:prstGeom>
          <a:noFill/>
          <a:ln w="12701">
            <a:solidFill>
              <a:srgbClr val="000000"/>
            </a:solidFill>
            <a:prstDash val="dash"/>
            <a:round/>
            <a:headEnd/>
            <a:tailEnd/>
          </a:ln>
        </p:spPr>
      </p:cxnSp>
      <p:sp>
        <p:nvSpPr>
          <p:cNvPr id="16391" name="TextBox 46"/>
          <p:cNvSpPr txBox="1">
            <a:spLocks noChangeArrowheads="1"/>
          </p:cNvSpPr>
          <p:nvPr/>
        </p:nvSpPr>
        <p:spPr bwMode="auto">
          <a:xfrm>
            <a:off x="1226992" y="3420123"/>
            <a:ext cx="1749425"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Stacy Heilman</a:t>
            </a:r>
          </a:p>
          <a:p>
            <a:r>
              <a:rPr lang="en-US" sz="1200" b="1" dirty="0">
                <a:solidFill>
                  <a:srgbClr val="000000"/>
                </a:solidFill>
                <a:latin typeface="Times New Roman" pitchFamily="18" charset="0"/>
              </a:rPr>
              <a:t>Grants Advocate, Cores</a:t>
            </a:r>
          </a:p>
        </p:txBody>
      </p:sp>
      <p:sp>
        <p:nvSpPr>
          <p:cNvPr id="16392" name="TextBox 47"/>
          <p:cNvSpPr txBox="1">
            <a:spLocks noChangeArrowheads="1"/>
          </p:cNvSpPr>
          <p:nvPr/>
        </p:nvSpPr>
        <p:spPr bwMode="auto">
          <a:xfrm>
            <a:off x="1311275" y="2706469"/>
            <a:ext cx="1873783"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Kim </a:t>
            </a:r>
            <a:r>
              <a:rPr lang="en-US" sz="1200" b="1" dirty="0" err="1" smtClean="0">
                <a:solidFill>
                  <a:srgbClr val="000000"/>
                </a:solidFill>
                <a:latin typeface="Times New Roman" pitchFamily="18" charset="0"/>
              </a:rPr>
              <a:t>LaBoone</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Director of Finance, </a:t>
            </a:r>
            <a:endParaRPr lang="en-US" sz="1200" b="1" dirty="0" smtClean="0">
              <a:solidFill>
                <a:srgbClr val="000000"/>
              </a:solidFill>
              <a:latin typeface="Times New Roman" pitchFamily="18" charset="0"/>
            </a:endParaRPr>
          </a:p>
          <a:p>
            <a:r>
              <a:rPr lang="en-US" sz="1200" b="1" dirty="0" smtClean="0">
                <a:solidFill>
                  <a:srgbClr val="000000"/>
                </a:solidFill>
                <a:latin typeface="Times New Roman" pitchFamily="18" charset="0"/>
              </a:rPr>
              <a:t>Academic </a:t>
            </a:r>
            <a:r>
              <a:rPr lang="en-US" sz="1200" b="1" dirty="0">
                <a:solidFill>
                  <a:srgbClr val="000000"/>
                </a:solidFill>
                <a:latin typeface="Times New Roman" pitchFamily="18" charset="0"/>
              </a:rPr>
              <a:t>Administration</a:t>
            </a:r>
          </a:p>
        </p:txBody>
      </p:sp>
      <p:sp>
        <p:nvSpPr>
          <p:cNvPr id="16393" name="TextBox 48"/>
          <p:cNvSpPr txBox="1">
            <a:spLocks noChangeArrowheads="1"/>
          </p:cNvSpPr>
          <p:nvPr/>
        </p:nvSpPr>
        <p:spPr bwMode="auto">
          <a:xfrm>
            <a:off x="1123156" y="1652878"/>
            <a:ext cx="1716087" cy="461962"/>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Liz McCarty</a:t>
            </a:r>
          </a:p>
          <a:p>
            <a:r>
              <a:rPr lang="en-US" sz="1200" b="1" dirty="0">
                <a:solidFill>
                  <a:srgbClr val="000000"/>
                </a:solidFill>
                <a:latin typeface="Times New Roman" pitchFamily="18" charset="0"/>
              </a:rPr>
              <a:t>Clinical  Administrator</a:t>
            </a:r>
          </a:p>
        </p:txBody>
      </p:sp>
      <p:cxnSp>
        <p:nvCxnSpPr>
          <p:cNvPr id="16394" name="Straight Connector 50"/>
          <p:cNvCxnSpPr>
            <a:cxnSpLocks noChangeShapeType="1"/>
          </p:cNvCxnSpPr>
          <p:nvPr/>
        </p:nvCxnSpPr>
        <p:spPr bwMode="auto">
          <a:xfrm>
            <a:off x="971550" y="2391568"/>
            <a:ext cx="339725" cy="301626"/>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0" y="2078038"/>
            <a:ext cx="1028700" cy="304800"/>
          </a:xfrm>
          <a:prstGeom prst="rect">
            <a:avLst/>
          </a:prstGeom>
          <a:noFill/>
          <a:ln w="9525">
            <a:noFill/>
            <a:miter lim="800000"/>
            <a:headEnd/>
            <a:tailEnd/>
          </a:ln>
        </p:spPr>
        <p:txBody>
          <a:bodyPr wrap="none">
            <a:spAutoFit/>
          </a:bodyPr>
          <a:lstStyle/>
          <a:p>
            <a:r>
              <a:rPr lang="en-US" sz="1400">
                <a:solidFill>
                  <a:srgbClr val="000000"/>
                </a:solidFill>
                <a:latin typeface="Times New Roman" pitchFamily="18" charset="0"/>
              </a:rPr>
              <a:t>Tom Brems</a:t>
            </a:r>
          </a:p>
        </p:txBody>
      </p:sp>
      <p:sp>
        <p:nvSpPr>
          <p:cNvPr id="16396" name="TextBox 30"/>
          <p:cNvSpPr txBox="1">
            <a:spLocks noChangeArrowheads="1"/>
          </p:cNvSpPr>
          <p:nvPr/>
        </p:nvSpPr>
        <p:spPr bwMode="auto">
          <a:xfrm>
            <a:off x="3762375" y="2462213"/>
            <a:ext cx="1692275" cy="461962"/>
          </a:xfrm>
          <a:prstGeom prst="rect">
            <a:avLst/>
          </a:prstGeom>
          <a:noFill/>
          <a:ln w="9525">
            <a:noFill/>
            <a:miter lim="800000"/>
            <a:headEnd/>
            <a:tailEnd/>
          </a:ln>
        </p:spPr>
        <p:txBody>
          <a:bodyPr wrap="none">
            <a:spAutoFit/>
          </a:bodyPr>
          <a:lstStyle/>
          <a:p>
            <a:r>
              <a:rPr lang="en-US" sz="1200" b="1">
                <a:solidFill>
                  <a:srgbClr val="000000"/>
                </a:solidFill>
                <a:latin typeface="Times New Roman" pitchFamily="18" charset="0"/>
              </a:rPr>
              <a:t>Paul Spearman</a:t>
            </a:r>
          </a:p>
          <a:p>
            <a:r>
              <a:rPr lang="en-US" sz="1200" b="1">
                <a:solidFill>
                  <a:srgbClr val="000000"/>
                </a:solidFill>
                <a:latin typeface="Times New Roman" pitchFamily="18" charset="0"/>
              </a:rPr>
              <a:t>Chief Research Officer</a:t>
            </a:r>
          </a:p>
        </p:txBody>
      </p:sp>
      <p:sp>
        <p:nvSpPr>
          <p:cNvPr id="16397" name="TextBox 41"/>
          <p:cNvSpPr txBox="1">
            <a:spLocks noChangeArrowheads="1"/>
          </p:cNvSpPr>
          <p:nvPr/>
        </p:nvSpPr>
        <p:spPr bwMode="auto">
          <a:xfrm>
            <a:off x="6629400" y="2743200"/>
            <a:ext cx="1955800"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Kris Rogers</a:t>
            </a:r>
          </a:p>
          <a:p>
            <a:r>
              <a:rPr lang="en-US" sz="1200" b="1" dirty="0">
                <a:solidFill>
                  <a:srgbClr val="000000"/>
                </a:solidFill>
                <a:latin typeface="Times New Roman" pitchFamily="18" charset="0"/>
              </a:rPr>
              <a:t>Director, Clinical Research</a:t>
            </a:r>
          </a:p>
        </p:txBody>
      </p:sp>
      <p:cxnSp>
        <p:nvCxnSpPr>
          <p:cNvPr id="16398" name="Straight Connector 61"/>
          <p:cNvCxnSpPr>
            <a:cxnSpLocks noChangeShapeType="1"/>
          </p:cNvCxnSpPr>
          <p:nvPr/>
        </p:nvCxnSpPr>
        <p:spPr bwMode="auto">
          <a:xfrm>
            <a:off x="2839243" y="2014141"/>
            <a:ext cx="786607" cy="35323"/>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382000" y="3429000"/>
            <a:ext cx="0" cy="1295400"/>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1905000"/>
            <a:ext cx="1905000" cy="685800"/>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7162800" y="4724400"/>
            <a:ext cx="1825625" cy="523875"/>
          </a:xfrm>
          <a:prstGeom prst="rect">
            <a:avLst/>
          </a:prstGeom>
          <a:noFill/>
          <a:ln w="9525">
            <a:noFill/>
            <a:miter lim="800000"/>
            <a:headEnd/>
            <a:tailEnd/>
          </a:ln>
        </p:spPr>
        <p:txBody>
          <a:bodyPr wrap="none">
            <a:spAutoFit/>
          </a:bodyPr>
          <a:lstStyle/>
          <a:p>
            <a:r>
              <a:rPr lang="en-US" sz="1400">
                <a:solidFill>
                  <a:srgbClr val="000000"/>
                </a:solidFill>
                <a:latin typeface="Times New Roman" pitchFamily="18" charset="0"/>
              </a:rPr>
              <a:t>Research Managers,</a:t>
            </a:r>
          </a:p>
          <a:p>
            <a:r>
              <a:rPr lang="en-US" sz="1400">
                <a:solidFill>
                  <a:srgbClr val="000000"/>
                </a:solidFill>
                <a:latin typeface="Times New Roman" pitchFamily="18" charset="0"/>
              </a:rPr>
              <a:t>Research Coordinators</a:t>
            </a:r>
          </a:p>
        </p:txBody>
      </p:sp>
      <p:cxnSp>
        <p:nvCxnSpPr>
          <p:cNvPr id="16402" name="Straight Connector 74"/>
          <p:cNvCxnSpPr>
            <a:cxnSpLocks noChangeShapeType="1"/>
          </p:cNvCxnSpPr>
          <p:nvPr/>
        </p:nvCxnSpPr>
        <p:spPr bwMode="auto">
          <a:xfrm flipH="1">
            <a:off x="4313238" y="2909888"/>
            <a:ext cx="2" cy="972198"/>
          </a:xfrm>
          <a:prstGeom prst="straightConnector1">
            <a:avLst/>
          </a:prstGeom>
          <a:noFill/>
          <a:ln w="19046">
            <a:solidFill>
              <a:srgbClr val="000000"/>
            </a:solidFill>
            <a:round/>
            <a:headEnd/>
            <a:tailEnd/>
          </a:ln>
        </p:spPr>
      </p:cxnSp>
      <p:cxnSp>
        <p:nvCxnSpPr>
          <p:cNvPr id="16403" name="Straight Connector 76"/>
          <p:cNvCxnSpPr>
            <a:cxnSpLocks noChangeShapeType="1"/>
          </p:cNvCxnSpPr>
          <p:nvPr/>
        </p:nvCxnSpPr>
        <p:spPr bwMode="auto">
          <a:xfrm>
            <a:off x="6934200" y="3429000"/>
            <a:ext cx="1447800" cy="0"/>
          </a:xfrm>
          <a:prstGeom prst="straightConnector1">
            <a:avLst/>
          </a:prstGeom>
          <a:noFill/>
          <a:ln w="12701">
            <a:solidFill>
              <a:srgbClr val="000000"/>
            </a:solidFill>
            <a:round/>
            <a:headEnd/>
            <a:tailEnd/>
          </a:ln>
        </p:spPr>
      </p:cxnSp>
      <p:sp>
        <p:nvSpPr>
          <p:cNvPr id="16406" name="TextBox 89"/>
          <p:cNvSpPr txBox="1">
            <a:spLocks noChangeArrowheads="1"/>
          </p:cNvSpPr>
          <p:nvPr/>
        </p:nvSpPr>
        <p:spPr bwMode="auto">
          <a:xfrm>
            <a:off x="228600" y="4724400"/>
            <a:ext cx="1066800" cy="461963"/>
          </a:xfrm>
          <a:prstGeom prst="rect">
            <a:avLst/>
          </a:prstGeom>
          <a:noFill/>
          <a:ln w="9525">
            <a:noFill/>
            <a:miter lim="800000"/>
            <a:headEnd/>
            <a:tailEnd/>
          </a:ln>
        </p:spPr>
        <p:txBody>
          <a:bodyPr>
            <a:spAutoFit/>
          </a:bodyPr>
          <a:lstStyle/>
          <a:p>
            <a:r>
              <a:rPr lang="en-US" sz="1200" dirty="0" err="1">
                <a:latin typeface="Times New Roman" pitchFamily="18" charset="0"/>
                <a:cs typeface="Times New Roman" pitchFamily="18" charset="0"/>
              </a:rPr>
              <a:t>Biostats</a:t>
            </a:r>
            <a:r>
              <a:rPr lang="en-US" sz="1200" dirty="0">
                <a:latin typeface="Times New Roman" pitchFamily="18" charset="0"/>
                <a:cs typeface="Times New Roman" pitchFamily="18" charset="0"/>
              </a:rPr>
              <a:t> Core</a:t>
            </a:r>
          </a:p>
          <a:p>
            <a:r>
              <a:rPr lang="en-US" sz="1200" dirty="0">
                <a:latin typeface="Times New Roman" pitchFamily="18" charset="0"/>
                <a:cs typeface="Times New Roman" pitchFamily="18" charset="0"/>
              </a:rPr>
              <a:t>GEMS Core</a:t>
            </a:r>
          </a:p>
        </p:txBody>
      </p:sp>
      <p:cxnSp>
        <p:nvCxnSpPr>
          <p:cNvPr id="16407" name="Straight Connector 90"/>
          <p:cNvCxnSpPr>
            <a:cxnSpLocks noChangeShapeType="1"/>
            <a:endCxn id="16406" idx="0"/>
          </p:cNvCxnSpPr>
          <p:nvPr/>
        </p:nvCxnSpPr>
        <p:spPr bwMode="auto">
          <a:xfrm>
            <a:off x="756839" y="3736181"/>
            <a:ext cx="5161" cy="988219"/>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2000" kern="0">
                <a:solidFill>
                  <a:srgbClr val="000000"/>
                </a:solidFill>
                <a:latin typeface="Times New Roman" pitchFamily="18"/>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2000" kern="0">
                <a:solidFill>
                  <a:srgbClr val="000000"/>
                </a:solidFill>
                <a:latin typeface="Times New Roman" pitchFamily="18"/>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2000" kern="0">
              <a:solidFill>
                <a:srgbClr val="000000"/>
              </a:solidFill>
              <a:latin typeface="Times New Roman" pitchFamily="18"/>
              <a:cs typeface="+mn-cs"/>
            </a:endParaRPr>
          </a:p>
          <a:p>
            <a:pPr algn="ctr" fontAlgn="auto">
              <a:spcBef>
                <a:spcPts val="0"/>
              </a:spcBef>
              <a:spcAft>
                <a:spcPts val="0"/>
              </a:spcAft>
              <a:defRPr sz="1800" b="0" i="0" u="none" strike="noStrike" kern="0" cap="none" spc="0" baseline="0">
                <a:solidFill>
                  <a:srgbClr val="000000"/>
                </a:solidFill>
                <a:uFillTx/>
              </a:defRPr>
            </a:pPr>
            <a:r>
              <a:rPr lang="en-US" sz="1400" kern="0">
                <a:solidFill>
                  <a:srgbClr val="000000"/>
                </a:solidFill>
                <a:latin typeface="Times New Roman" pitchFamily="18"/>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400" kern="0">
                <a:solidFill>
                  <a:srgbClr val="000000"/>
                </a:solidFill>
                <a:latin typeface="Times New Roman" pitchFamily="18"/>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400" kern="0">
                <a:solidFill>
                  <a:srgbClr val="000000"/>
                </a:solidFill>
                <a:latin typeface="Times New Roman" pitchFamily="18"/>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400" kern="0">
                <a:solidFill>
                  <a:srgbClr val="000000"/>
                </a:solidFill>
                <a:latin typeface="Times New Roman" pitchFamily="18"/>
                <a:cs typeface="+mn-cs"/>
              </a:rPr>
              <a:t>Emory, Ga Tech, Morehouse</a:t>
            </a:r>
          </a:p>
        </p:txBody>
      </p:sp>
      <p:sp>
        <p:nvSpPr>
          <p:cNvPr id="16409" name="TextBox 120"/>
          <p:cNvSpPr txBox="1">
            <a:spLocks noChangeArrowheads="1"/>
          </p:cNvSpPr>
          <p:nvPr/>
        </p:nvSpPr>
        <p:spPr bwMode="auto">
          <a:xfrm>
            <a:off x="2362200" y="1371600"/>
            <a:ext cx="3949700" cy="400050"/>
          </a:xfrm>
          <a:prstGeom prst="rect">
            <a:avLst/>
          </a:prstGeom>
          <a:noFill/>
          <a:ln w="9525">
            <a:noFill/>
            <a:miter lim="800000"/>
            <a:headEnd/>
            <a:tailEnd/>
          </a:ln>
        </p:spPr>
        <p:txBody>
          <a:bodyPr wrap="none">
            <a:spAutoFit/>
          </a:bodyPr>
          <a:lstStyle/>
          <a:p>
            <a:r>
              <a:rPr lang="en-US" sz="2000">
                <a:solidFill>
                  <a:srgbClr val="000000"/>
                </a:solidFill>
                <a:latin typeface="Times New Roman" pitchFamily="18" charset="0"/>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a:endCxn id="16391" idx="1"/>
          </p:cNvCxnSpPr>
          <p:nvPr/>
        </p:nvCxnSpPr>
        <p:spPr bwMode="auto">
          <a:xfrm flipV="1">
            <a:off x="762000" y="3651105"/>
            <a:ext cx="464992" cy="63645"/>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4800600" y="2971800"/>
            <a:ext cx="1143000" cy="381000"/>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flipH="1">
            <a:off x="6629397" y="3962400"/>
            <a:ext cx="3" cy="1546225"/>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308225" cy="307975"/>
          </a:xfrm>
          <a:prstGeom prst="rect">
            <a:avLst/>
          </a:prstGeom>
          <a:noFill/>
          <a:ln w="9525">
            <a:noFill/>
            <a:miter lim="800000"/>
            <a:headEnd/>
            <a:tailEnd/>
          </a:ln>
        </p:spPr>
        <p:txBody>
          <a:bodyPr wrap="none">
            <a:spAutoFit/>
          </a:bodyPr>
          <a:lstStyle/>
          <a:p>
            <a:r>
              <a:rPr lang="en-US" sz="1400">
                <a:solidFill>
                  <a:srgbClr val="000000"/>
                </a:solidFill>
                <a:latin typeface="Times New Roman" pitchFamily="18" charset="0"/>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Leadership</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a:t>
            </a:r>
            <a:r>
              <a:rPr lang="en-US" sz="1200" dirty="0">
                <a:solidFill>
                  <a:srgbClr val="898989"/>
                </a:solidFill>
                <a:latin typeface="Calibri" pitchFamily="34" charset="0"/>
              </a:rPr>
              <a:t>2014</a:t>
            </a:r>
          </a:p>
        </p:txBody>
      </p:sp>
      <p:sp>
        <p:nvSpPr>
          <p:cNvPr id="36" name="TextBox 41"/>
          <p:cNvSpPr txBox="1">
            <a:spLocks noChangeArrowheads="1"/>
          </p:cNvSpPr>
          <p:nvPr/>
        </p:nvSpPr>
        <p:spPr bwMode="auto">
          <a:xfrm>
            <a:off x="6553200" y="2057400"/>
            <a:ext cx="190379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Farah </a:t>
            </a:r>
            <a:r>
              <a:rPr lang="en-US" sz="1200" b="1" dirty="0" err="1" smtClean="0">
                <a:solidFill>
                  <a:srgbClr val="000000"/>
                </a:solidFill>
                <a:latin typeface="Times New Roman" pitchFamily="18" charset="0"/>
              </a:rPr>
              <a:t>Chapes</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VP, Research &amp;</a:t>
            </a:r>
          </a:p>
          <a:p>
            <a:r>
              <a:rPr lang="en-US" sz="1200" b="1" dirty="0" smtClean="0">
                <a:solidFill>
                  <a:srgbClr val="000000"/>
                </a:solidFill>
                <a:latin typeface="Times New Roman" pitchFamily="18" charset="0"/>
              </a:rPr>
              <a:t> Academic Administration</a:t>
            </a:r>
            <a:endParaRPr lang="en-US" sz="1200" b="1" dirty="0">
              <a:solidFill>
                <a:srgbClr val="000000"/>
              </a:solidFill>
              <a:latin typeface="Times New Roman" pitchFamily="18" charset="0"/>
            </a:endParaRPr>
          </a:p>
        </p:txBody>
      </p:sp>
      <p:cxnSp>
        <p:nvCxnSpPr>
          <p:cNvPr id="40" name="Straight Connector 11"/>
          <p:cNvCxnSpPr>
            <a:cxnSpLocks noChangeShapeType="1"/>
          </p:cNvCxnSpPr>
          <p:nvPr/>
        </p:nvCxnSpPr>
        <p:spPr bwMode="auto">
          <a:xfrm>
            <a:off x="7391400" y="2667000"/>
            <a:ext cx="0" cy="147638"/>
          </a:xfrm>
          <a:prstGeom prst="straightConnector1">
            <a:avLst/>
          </a:prstGeom>
          <a:noFill/>
          <a:ln w="15873">
            <a:solidFill>
              <a:srgbClr val="000000"/>
            </a:solidFill>
            <a:round/>
            <a:headEnd/>
            <a:tailEnd/>
          </a:ln>
        </p:spPr>
      </p:cxnSp>
      <p:cxnSp>
        <p:nvCxnSpPr>
          <p:cNvPr id="47" name="Straight Connector 11"/>
          <p:cNvCxnSpPr>
            <a:cxnSpLocks noChangeShapeType="1"/>
          </p:cNvCxnSpPr>
          <p:nvPr/>
        </p:nvCxnSpPr>
        <p:spPr bwMode="auto">
          <a:xfrm rot="5400013">
            <a:off x="7279482" y="3312319"/>
            <a:ext cx="223838" cy="0"/>
          </a:xfrm>
          <a:prstGeom prst="straightConnector1">
            <a:avLst/>
          </a:prstGeom>
          <a:noFill/>
          <a:ln w="15873">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5873">
            <a:solidFill>
              <a:srgbClr val="000000"/>
            </a:solidFill>
            <a:round/>
            <a:headEnd/>
            <a:tailEnd/>
          </a:ln>
        </p:spPr>
      </p:cxnSp>
      <p:cxnSp>
        <p:nvCxnSpPr>
          <p:cNvPr id="74" name="Straight Connector 11"/>
          <p:cNvCxnSpPr>
            <a:cxnSpLocks noChangeShapeType="1"/>
          </p:cNvCxnSpPr>
          <p:nvPr/>
        </p:nvCxnSpPr>
        <p:spPr bwMode="auto">
          <a:xfrm>
            <a:off x="6934200" y="3429000"/>
            <a:ext cx="0" cy="147638"/>
          </a:xfrm>
          <a:prstGeom prst="straightConnector1">
            <a:avLst/>
          </a:prstGeom>
          <a:noFill/>
          <a:ln w="15873">
            <a:solidFill>
              <a:srgbClr val="000000"/>
            </a:solidFill>
            <a:round/>
            <a:headEnd/>
            <a:tailEnd/>
          </a:ln>
        </p:spPr>
      </p:cxnSp>
      <p:cxnSp>
        <p:nvCxnSpPr>
          <p:cNvPr id="5" name="Straight Connector 4"/>
          <p:cNvCxnSpPr/>
          <p:nvPr/>
        </p:nvCxnSpPr>
        <p:spPr>
          <a:xfrm>
            <a:off x="1981200" y="2209800"/>
            <a:ext cx="0" cy="1707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445824" y="2149732"/>
            <a:ext cx="1849032"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Times New Roman" pitchFamily="18" charset="0"/>
              </a:rPr>
              <a:t>Shantisa</a:t>
            </a:r>
            <a:r>
              <a:rPr lang="en-US" sz="1200" b="1" dirty="0" smtClean="0">
                <a:solidFill>
                  <a:srgbClr val="000000"/>
                </a:solidFill>
                <a:latin typeface="Times New Roman" pitchFamily="18" charset="0"/>
              </a:rPr>
              <a:t> </a:t>
            </a:r>
            <a:r>
              <a:rPr lang="en-US" sz="1200" b="1" dirty="0" err="1" smtClean="0">
                <a:solidFill>
                  <a:srgbClr val="000000"/>
                </a:solidFill>
                <a:latin typeface="Times New Roman" pitchFamily="18" charset="0"/>
              </a:rPr>
              <a:t>Fulgham</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Senior Business Manager</a:t>
            </a:r>
            <a:endParaRPr lang="en-US" sz="1200" b="1" dirty="0">
              <a:solidFill>
                <a:srgbClr val="000000"/>
              </a:solidFill>
              <a:latin typeface="Times New Roman" pitchFamily="18" charset="0"/>
            </a:endParaRPr>
          </a:p>
        </p:txBody>
      </p:sp>
      <p:cxnSp>
        <p:nvCxnSpPr>
          <p:cNvPr id="49" name="Straight Connector 11"/>
          <p:cNvCxnSpPr>
            <a:cxnSpLocks noChangeShapeType="1"/>
          </p:cNvCxnSpPr>
          <p:nvPr/>
        </p:nvCxnSpPr>
        <p:spPr bwMode="auto">
          <a:xfrm>
            <a:off x="1981200" y="2049464"/>
            <a:ext cx="1" cy="180974"/>
          </a:xfrm>
          <a:prstGeom prst="straightConnector1">
            <a:avLst/>
          </a:prstGeom>
          <a:noFill/>
          <a:ln w="15873">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a:t>
            </a:r>
            <a:r>
              <a:rPr lang="en-US" sz="1200" dirty="0">
                <a:solidFill>
                  <a:srgbClr val="898989"/>
                </a:solidFill>
                <a:latin typeface="Calibri" pitchFamily="34" charset="0"/>
              </a:rPr>
              <a:t>2014</a:t>
            </a: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Immunology &amp; Vaccines</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TBN</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Cardiovascular Biology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Mike Davis, PhD </a:t>
            </a:r>
            <a:r>
              <a:rPr lang="en-US" sz="1900" dirty="0">
                <a:solidFill>
                  <a:srgbClr val="000000"/>
                </a:solidFill>
                <a:cs typeface="Arial" pitchFamily="34" charset="0"/>
                <a:hlinkClick r:id="rId4"/>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5"/>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Center 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a:t>
            </a:r>
            <a:r>
              <a:rPr lang="en-US" sz="1900" dirty="0" err="1">
                <a:solidFill>
                  <a:schemeClr val="tx1"/>
                </a:solidFill>
                <a:cs typeface="Arial" pitchFamily="34" charset="0"/>
              </a:rPr>
              <a:t>Herzegh</a:t>
            </a:r>
            <a:r>
              <a:rPr lang="en-US" sz="1900" dirty="0">
                <a:solidFill>
                  <a:schemeClr val="tx1"/>
                </a:solidFill>
                <a:cs typeface="Arial" pitchFamily="34" charset="0"/>
              </a:rPr>
              <a:t>, BA, MPH </a:t>
            </a:r>
            <a:r>
              <a:rPr lang="en-US" sz="1900" dirty="0" smtClean="0">
                <a:solidFill>
                  <a:schemeClr val="tx1"/>
                </a:solidFill>
                <a:cs typeface="Arial" pitchFamily="34" charset="0"/>
                <a:hlinkClick r:id="rId5"/>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6"/>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7"/>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5"/>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Immunology and 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9"/>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a:solidFill>
                  <a:schemeClr val="tx1"/>
                </a:solidFill>
                <a:cs typeface="Arial" pitchFamily="34" charset="0"/>
              </a:rPr>
              <a:t>Karen Kennedy, PhD </a:t>
            </a:r>
            <a:r>
              <a:rPr lang="en-US" sz="1900" dirty="0">
                <a:solidFill>
                  <a:schemeClr val="tx1"/>
                </a:solidFill>
                <a:cs typeface="Arial" pitchFamily="34" charset="0"/>
                <a:hlinkClick r:id="rId7"/>
              </a:rPr>
              <a:t>kmurra5@emory.edu</a:t>
            </a:r>
            <a:r>
              <a:rPr lang="en-US" sz="1900" dirty="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0"/>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1"/>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2"/>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3"/>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4"/>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Gang Bao,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5"/>
              </a:rPr>
              <a:t>gang.bao@bme.gatech.edu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Senior Manager: Amy Tang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6"/>
              </a:rPr>
              <a:t>amy.tang@bme.gatech.edu</a:t>
            </a:r>
            <a:endParaRPr lang="en-US" sz="1900" u="sng"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Erin Kirshtein</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hlinkClick r:id="rId17"/>
              </a:rPr>
              <a:t>Erin.kirshtein@bme.gatech.edu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18"/>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Kenny </a:t>
            </a:r>
            <a:r>
              <a:rPr lang="en-US" sz="1900" dirty="0">
                <a:solidFill>
                  <a:schemeClr val="tx1"/>
                </a:solidFill>
                <a:cs typeface="Arial" pitchFamily="34" charset="0"/>
                <a:hlinkClick r:id="rId11"/>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1900" u="sng" dirty="0" smtClean="0">
                <a:solidFill>
                  <a:schemeClr val="tx1"/>
                </a:solidFill>
                <a:cs typeface="Arial" pitchFamily="34" charset="0"/>
                <a:hlinkClick r:id="rId19"/>
              </a:rPr>
              <a:t>smynatt@gatech.edu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Outcomes</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Research 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9"/>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a:solidFill>
                  <a:schemeClr val="tx1"/>
                </a:solidFill>
                <a:cs typeface="Arial" pitchFamily="34" charset="0"/>
              </a:rPr>
              <a:t>Karen Kennedy, PhD </a:t>
            </a:r>
            <a:r>
              <a:rPr lang="en-US" sz="1900" dirty="0" smtClean="0">
                <a:solidFill>
                  <a:schemeClr val="tx1"/>
                </a:solidFill>
                <a:cs typeface="Arial" pitchFamily="34" charset="0"/>
                <a:hlinkClick r:id="rId7"/>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0"/>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1"/>
              </a:rPr>
              <a:t>ami.klin@choa.org</a:t>
            </a:r>
            <a:r>
              <a:rPr lang="en-US" sz="1900" dirty="0">
                <a:solidFill>
                  <a:schemeClr val="tx1"/>
                </a:solidFill>
                <a:cs typeface="Arial" pitchFamily="34" charset="0"/>
              </a:rPr>
              <a:t>  and </a:t>
            </a:r>
            <a:r>
              <a:rPr lang="en-US" sz="1900" dirty="0">
                <a:solidFill>
                  <a:schemeClr val="tx1"/>
                </a:solidFill>
                <a:cs typeface="Arial" pitchFamily="34" charset="0"/>
                <a:hlinkClick r:id="rId22"/>
              </a:rPr>
              <a:t>warren.r.jones@choa.org</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TBN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53200" y="379303"/>
            <a:ext cx="2563813" cy="6486391"/>
          </a:xfrm>
          <a:prstGeom prst="rect">
            <a:avLst/>
          </a:prstGeom>
          <a:solidFill>
            <a:schemeClr val="bg2">
              <a:lumMod val="9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750" b="1" i="1" dirty="0">
                <a:latin typeface="Calibri" pitchFamily="34" charset="0"/>
              </a:rPr>
              <a:t>Barbara J. Stoll, MD</a:t>
            </a:r>
          </a:p>
          <a:p>
            <a:pPr marL="0" marR="0">
              <a:spcBef>
                <a:spcPts val="0"/>
              </a:spcBef>
              <a:spcAft>
                <a:spcPts val="0"/>
              </a:spcAft>
            </a:pPr>
            <a:r>
              <a:rPr lang="en-US" sz="750" dirty="0" smtClean="0">
                <a:latin typeface="+mn-lt"/>
                <a:ea typeface="Times New Roman"/>
              </a:rPr>
              <a:t>George W. </a:t>
            </a:r>
            <a:r>
              <a:rPr lang="en-US" sz="750" dirty="0" err="1" smtClean="0">
                <a:latin typeface="+mn-lt"/>
                <a:ea typeface="Times New Roman"/>
              </a:rPr>
              <a:t>Brumley</a:t>
            </a:r>
            <a:r>
              <a:rPr lang="en-US" sz="750" dirty="0" smtClean="0">
                <a:latin typeface="+mn-lt"/>
                <a:ea typeface="Times New Roman"/>
              </a:rPr>
              <a:t>, Jr. Professor and Chair</a:t>
            </a:r>
          </a:p>
          <a:p>
            <a:pPr marL="0" marR="0">
              <a:spcBef>
                <a:spcPts val="0"/>
              </a:spcBef>
              <a:spcAft>
                <a:spcPts val="0"/>
              </a:spcAft>
            </a:pPr>
            <a:r>
              <a:rPr lang="en-US" sz="750" dirty="0" smtClean="0">
                <a:latin typeface="+mn-lt"/>
                <a:ea typeface="Times New Roman"/>
              </a:rPr>
              <a:t>Department of Pediatrics, Emory University School of Medicine, CEO, The Emory Children’s Center</a:t>
            </a:r>
          </a:p>
          <a:p>
            <a:pPr marL="0" marR="0">
              <a:spcBef>
                <a:spcPts val="0"/>
              </a:spcBef>
              <a:spcAft>
                <a:spcPts val="0"/>
              </a:spcAft>
            </a:pPr>
            <a:r>
              <a:rPr lang="en-US" sz="750" dirty="0" smtClean="0">
                <a:latin typeface="+mn-lt"/>
                <a:ea typeface="Times New Roman"/>
              </a:rPr>
              <a:t>Executive Director, The Pediatric Center of Georgia</a:t>
            </a:r>
          </a:p>
          <a:p>
            <a:pPr eaLnBrk="0" hangingPunct="0">
              <a:defRPr/>
            </a:pPr>
            <a:r>
              <a:rPr lang="en-US" sz="750" u="sng" dirty="0" smtClean="0">
                <a:latin typeface="Calibri" pitchFamily="34" charset="0"/>
                <a:hlinkClick r:id="rId23"/>
              </a:rPr>
              <a:t>barbara_stoll@oz.ped.emory.edu</a:t>
            </a:r>
            <a:r>
              <a:rPr lang="en-US" sz="750" dirty="0" smtClean="0">
                <a:latin typeface="Calibri" pitchFamily="34" charset="0"/>
              </a:rPr>
              <a:t> </a:t>
            </a:r>
            <a:endParaRPr lang="en-US" sz="750" dirty="0"/>
          </a:p>
          <a:p>
            <a:pPr eaLnBrk="0" hangingPunct="0">
              <a:defRPr/>
            </a:pPr>
            <a:r>
              <a:rPr lang="en-US" sz="750" b="1" i="1" dirty="0">
                <a:latin typeface="Calibri" pitchFamily="34" charset="0"/>
              </a:rPr>
              <a:t> </a:t>
            </a:r>
            <a:r>
              <a:rPr lang="en-US" sz="750" dirty="0">
                <a:latin typeface="Calibri" pitchFamily="34" charset="0"/>
              </a:rPr>
              <a:t> </a:t>
            </a:r>
            <a:endParaRPr lang="en-US" sz="750" dirty="0"/>
          </a:p>
          <a:p>
            <a:pPr eaLnBrk="0" hangingPunct="0">
              <a:defRPr/>
            </a:pPr>
            <a:r>
              <a:rPr lang="en-US" sz="750" b="1" i="1" dirty="0">
                <a:latin typeface="Calibri" pitchFamily="34" charset="0"/>
              </a:rPr>
              <a:t>Patrick </a:t>
            </a:r>
            <a:r>
              <a:rPr lang="en-US" sz="750" b="1" i="1" dirty="0" err="1">
                <a:latin typeface="Calibri" pitchFamily="34" charset="0"/>
              </a:rPr>
              <a:t>Frias</a:t>
            </a:r>
            <a:r>
              <a:rPr lang="en-US" sz="750" b="1" i="1" dirty="0">
                <a:latin typeface="Calibri" pitchFamily="34" charset="0"/>
              </a:rPr>
              <a:t>, MD</a:t>
            </a:r>
          </a:p>
          <a:p>
            <a:pPr eaLnBrk="0" hangingPunct="0">
              <a:defRPr/>
            </a:pPr>
            <a:r>
              <a:rPr lang="en-US" sz="750" dirty="0">
                <a:latin typeface="Calibri" pitchFamily="34" charset="0"/>
              </a:rPr>
              <a:t>Chief, Children’s Physician Group</a:t>
            </a:r>
          </a:p>
          <a:p>
            <a:pPr eaLnBrk="0" hangingPunct="0">
              <a:defRPr/>
            </a:pPr>
            <a:r>
              <a:rPr lang="en-US" sz="750" dirty="0">
                <a:latin typeface="Calibri" pitchFamily="34" charset="0"/>
              </a:rPr>
              <a:t>Children’s Healthcare of Atlanta</a:t>
            </a: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Paul Spearman, MD</a:t>
            </a:r>
            <a:r>
              <a:rPr lang="en-US" sz="750" dirty="0">
                <a:latin typeface="Calibri" pitchFamily="34" charset="0"/>
              </a:rPr>
              <a:t> </a:t>
            </a:r>
            <a:endParaRPr lang="en-US" sz="750" dirty="0"/>
          </a:p>
          <a:p>
            <a:pPr eaLnBrk="0" hangingPunct="0">
              <a:defRPr/>
            </a:pPr>
            <a:r>
              <a:rPr lang="en-US" sz="750" dirty="0" err="1">
                <a:latin typeface="Calibri" pitchFamily="34" charset="0"/>
              </a:rPr>
              <a:t>Nahmias</a:t>
            </a:r>
            <a:r>
              <a:rPr lang="en-US" sz="750" dirty="0">
                <a:latin typeface="Calibri" pitchFamily="34" charset="0"/>
              </a:rPr>
              <a:t>-Schinazi Professor </a:t>
            </a:r>
            <a:r>
              <a:rPr lang="en-US" sz="750" dirty="0" smtClean="0">
                <a:latin typeface="Calibri" pitchFamily="34" charset="0"/>
              </a:rPr>
              <a:t>&amp; </a:t>
            </a:r>
            <a:r>
              <a:rPr lang="en-US" sz="750" dirty="0">
                <a:latin typeface="Calibri" pitchFamily="34" charset="0"/>
              </a:rPr>
              <a:t>Chief, Pediatric Infectious </a:t>
            </a:r>
            <a:r>
              <a:rPr lang="en-US" sz="750" dirty="0" smtClean="0">
                <a:latin typeface="Calibri" pitchFamily="34" charset="0"/>
              </a:rPr>
              <a:t>Diseases, Chief </a:t>
            </a:r>
            <a:r>
              <a:rPr lang="en-US" sz="750" dirty="0">
                <a:latin typeface="Calibri" pitchFamily="34" charset="0"/>
              </a:rPr>
              <a:t>Research Officer, Children’s Healthcare of </a:t>
            </a:r>
            <a:r>
              <a:rPr lang="en-US" sz="750" dirty="0" smtClean="0">
                <a:latin typeface="Calibri" pitchFamily="34" charset="0"/>
              </a:rPr>
              <a:t>Atlanta, Vice </a:t>
            </a:r>
            <a:r>
              <a:rPr lang="en-US" sz="750" dirty="0">
                <a:latin typeface="Calibri" pitchFamily="34" charset="0"/>
              </a:rPr>
              <a:t>Chair for Research, </a:t>
            </a:r>
            <a:r>
              <a:rPr lang="en-US" sz="750" dirty="0" smtClean="0">
                <a:latin typeface="Calibri" pitchFamily="34" charset="0"/>
              </a:rPr>
              <a:t>Dept </a:t>
            </a:r>
            <a:r>
              <a:rPr lang="en-US" sz="750" dirty="0">
                <a:latin typeface="Calibri" pitchFamily="34" charset="0"/>
              </a:rPr>
              <a:t>of Pediatrics, Emory University </a:t>
            </a:r>
            <a:endParaRPr lang="en-US" sz="750" dirty="0"/>
          </a:p>
          <a:p>
            <a:pPr eaLnBrk="0" hangingPunct="0">
              <a:defRPr/>
            </a:pPr>
            <a:r>
              <a:rPr lang="en-US" sz="750" u="sng" dirty="0">
                <a:latin typeface="Calibri" pitchFamily="34" charset="0"/>
                <a:hlinkClick r:id="rId9"/>
              </a:rPr>
              <a:t>paul.spearman@emory.edu</a:t>
            </a:r>
            <a:r>
              <a:rPr lang="en-US" sz="750" dirty="0">
                <a:latin typeface="Calibri" pitchFamily="34" charset="0"/>
              </a:rPr>
              <a:t> </a:t>
            </a:r>
            <a:endParaRPr lang="en-US" sz="750" dirty="0"/>
          </a:p>
          <a:p>
            <a:pPr eaLnBrk="0" hangingPunct="0">
              <a:defRPr/>
            </a:pPr>
            <a:r>
              <a:rPr lang="en-US" sz="750" dirty="0">
                <a:latin typeface="Calibri" pitchFamily="34" charset="0"/>
              </a:rPr>
              <a:t> </a:t>
            </a:r>
            <a:endParaRPr lang="en-US" sz="750" dirty="0"/>
          </a:p>
          <a:p>
            <a:pPr marR="21880"/>
            <a:r>
              <a:rPr lang="en-US" sz="750" b="1" i="1" u="sng" dirty="0" smtClean="0">
                <a:latin typeface="Calibri"/>
              </a:rPr>
              <a:t>Farah </a:t>
            </a:r>
            <a:r>
              <a:rPr lang="en-US" sz="750" b="1" i="1" u="sng" dirty="0" err="1" smtClean="0">
                <a:latin typeface="Calibri"/>
              </a:rPr>
              <a:t>Chapes</a:t>
            </a:r>
            <a:r>
              <a:rPr lang="en-US" sz="750" b="1" i="1" u="sng" dirty="0" smtClean="0">
                <a:latin typeface="Calibri"/>
              </a:rPr>
              <a:t> </a:t>
            </a:r>
          </a:p>
          <a:p>
            <a:r>
              <a:rPr lang="en-US" sz="750" dirty="0" smtClean="0">
                <a:latin typeface="Calibri"/>
              </a:rPr>
              <a:t>VP, Research &amp; Academic Administration</a:t>
            </a:r>
          </a:p>
          <a:p>
            <a:pPr marR="3500"/>
            <a:r>
              <a:rPr lang="en-US" sz="750" dirty="0" smtClean="0">
                <a:latin typeface="Calibri"/>
              </a:rPr>
              <a:t>Children's Healthcare of Atlanta </a:t>
            </a:r>
          </a:p>
          <a:p>
            <a:pPr marR="16430"/>
            <a:r>
              <a:rPr lang="en-US" sz="750" dirty="0" smtClean="0">
                <a:latin typeface="Calibri"/>
                <a:hlinkClick r:id="rId24"/>
              </a:rPr>
              <a:t>Farah.chapes@choa.org</a:t>
            </a:r>
            <a:r>
              <a:rPr lang="en-US" sz="750" dirty="0" smtClean="0">
                <a:latin typeface="Calibri"/>
              </a:rPr>
              <a:t>  </a:t>
            </a:r>
          </a:p>
          <a:p>
            <a:pPr marR="16430"/>
            <a:endParaRPr lang="en-US" sz="750" b="1" i="1" dirty="0" smtClean="0">
              <a:latin typeface="Calibri"/>
            </a:endParaRPr>
          </a:p>
          <a:p>
            <a:pPr marR="16430"/>
            <a:r>
              <a:rPr lang="en-US" sz="750" b="1" i="1" dirty="0" smtClean="0">
                <a:latin typeface="Calibri" pitchFamily="34" charset="0"/>
              </a:rPr>
              <a:t>Kris </a:t>
            </a:r>
            <a:r>
              <a:rPr lang="en-US" sz="750" b="1" i="1" dirty="0">
                <a:latin typeface="Calibri" pitchFamily="34" charset="0"/>
              </a:rPr>
              <a:t>Rogers, RN, CRA</a:t>
            </a:r>
            <a:endParaRPr lang="en-US" sz="750" b="1" i="1" dirty="0"/>
          </a:p>
          <a:p>
            <a:pPr eaLnBrk="0" hangingPunct="0">
              <a:defRPr/>
            </a:pPr>
            <a:r>
              <a:rPr lang="en-US" sz="750" dirty="0">
                <a:latin typeface="Calibri" pitchFamily="34" charset="0"/>
              </a:rPr>
              <a:t>Director of Research &amp; Graduate Medical Education</a:t>
            </a:r>
            <a:endParaRPr lang="en-US" sz="750" dirty="0"/>
          </a:p>
          <a:p>
            <a:pPr eaLnBrk="0" hangingPunct="0">
              <a:defRPr/>
            </a:pPr>
            <a:r>
              <a:rPr lang="en-US" sz="750" dirty="0">
                <a:latin typeface="Calibri" pitchFamily="34" charset="0"/>
              </a:rPr>
              <a:t>Children's Healthcare of Atlanta</a:t>
            </a:r>
            <a:endParaRPr lang="en-US" sz="750" dirty="0"/>
          </a:p>
          <a:p>
            <a:pPr eaLnBrk="0" hangingPunct="0">
              <a:defRPr/>
            </a:pPr>
            <a:r>
              <a:rPr lang="en-US" sz="750" u="sng" dirty="0">
                <a:latin typeface="Calibri" pitchFamily="34" charset="0"/>
                <a:hlinkClick r:id="rId25"/>
              </a:rPr>
              <a:t>kristine.rogers@choa.org</a:t>
            </a:r>
            <a:r>
              <a:rPr lang="en-US" sz="750" dirty="0">
                <a:latin typeface="Calibri" pitchFamily="34" charset="0"/>
              </a:rPr>
              <a:t> </a:t>
            </a:r>
          </a:p>
          <a:p>
            <a:pPr eaLnBrk="0" hangingPunct="0">
              <a:defRPr/>
            </a:pPr>
            <a:endParaRPr lang="en-US" sz="750" dirty="0"/>
          </a:p>
          <a:p>
            <a:pPr eaLnBrk="0" hangingPunct="0">
              <a:defRPr/>
            </a:pPr>
            <a:r>
              <a:rPr lang="en-US" sz="750" b="1" i="1" dirty="0">
                <a:latin typeface="Calibri" pitchFamily="34" charset="0"/>
              </a:rPr>
              <a:t>Liz McCarty</a:t>
            </a:r>
            <a:r>
              <a:rPr lang="en-US" sz="750" dirty="0">
                <a:latin typeface="Calibri" pitchFamily="34" charset="0"/>
              </a:rPr>
              <a:t> </a:t>
            </a:r>
            <a:endParaRPr lang="en-US" sz="750" dirty="0"/>
          </a:p>
          <a:p>
            <a:pPr eaLnBrk="0" hangingPunct="0">
              <a:defRPr/>
            </a:pPr>
            <a:r>
              <a:rPr lang="en-US" sz="750" dirty="0">
                <a:latin typeface="Calibri" pitchFamily="34" charset="0"/>
              </a:rPr>
              <a:t>Clinical Administrator</a:t>
            </a:r>
            <a:endParaRPr lang="en-US" sz="750" dirty="0"/>
          </a:p>
          <a:p>
            <a:pPr eaLnBrk="0" hangingPunct="0">
              <a:defRPr/>
            </a:pPr>
            <a:r>
              <a:rPr lang="en-US" sz="750" dirty="0">
                <a:latin typeface="Calibri" pitchFamily="34" charset="0"/>
              </a:rPr>
              <a:t>Department of Pediatrics, Emory University</a:t>
            </a:r>
            <a:endParaRPr lang="en-US" sz="750" dirty="0"/>
          </a:p>
          <a:p>
            <a:pPr eaLnBrk="0" hangingPunct="0">
              <a:defRPr/>
            </a:pPr>
            <a:r>
              <a:rPr lang="en-US" sz="750" u="sng" dirty="0">
                <a:latin typeface="Calibri" pitchFamily="34" charset="0"/>
                <a:hlinkClick r:id="rId26"/>
              </a:rPr>
              <a:t>mmccar2@emory.edu</a:t>
            </a:r>
            <a:r>
              <a:rPr lang="en-US" sz="750" dirty="0">
                <a:latin typeface="Calibri" pitchFamily="34" charset="0"/>
              </a:rPr>
              <a:t> </a:t>
            </a:r>
            <a:endParaRPr lang="en-US" sz="750" dirty="0"/>
          </a:p>
          <a:p>
            <a:pPr eaLnBrk="0" hangingPunct="0">
              <a:defRPr/>
            </a:pPr>
            <a:r>
              <a:rPr lang="en-US" sz="750" dirty="0">
                <a:latin typeface="Calibri" pitchFamily="34" charset="0"/>
              </a:rPr>
              <a:t> </a:t>
            </a:r>
            <a:endParaRPr lang="en-US" sz="750" dirty="0" smtClean="0">
              <a:latin typeface="Calibri" pitchFamily="34" charset="0"/>
            </a:endParaRPr>
          </a:p>
          <a:p>
            <a:pPr eaLnBrk="0" hangingPunct="0">
              <a:defRPr/>
            </a:pPr>
            <a:r>
              <a:rPr lang="en-US" sz="750" b="1" i="1" dirty="0" err="1" smtClean="0">
                <a:latin typeface="Calibri" pitchFamily="34" charset="0"/>
              </a:rPr>
              <a:t>Shantisa</a:t>
            </a:r>
            <a:r>
              <a:rPr lang="en-US" sz="750" b="1" i="1" dirty="0" smtClean="0">
                <a:latin typeface="Calibri" pitchFamily="34" charset="0"/>
              </a:rPr>
              <a:t> </a:t>
            </a:r>
            <a:r>
              <a:rPr lang="en-US" sz="750" b="1" i="1" dirty="0" err="1" smtClean="0">
                <a:latin typeface="Calibri" pitchFamily="34" charset="0"/>
              </a:rPr>
              <a:t>Fulgham</a:t>
            </a:r>
            <a:endParaRPr lang="en-US" sz="750" dirty="0"/>
          </a:p>
          <a:p>
            <a:pPr eaLnBrk="0" hangingPunct="0">
              <a:defRPr/>
            </a:pPr>
            <a:r>
              <a:rPr lang="en-US" sz="750" dirty="0" smtClean="0">
                <a:latin typeface="Calibri" pitchFamily="34" charset="0"/>
              </a:rPr>
              <a:t>Senior Business Manager</a:t>
            </a:r>
            <a:endParaRPr lang="en-US" sz="750" dirty="0"/>
          </a:p>
          <a:p>
            <a:pPr eaLnBrk="0" hangingPunct="0">
              <a:defRPr/>
            </a:pPr>
            <a:r>
              <a:rPr lang="en-US" sz="750" dirty="0">
                <a:latin typeface="Calibri" pitchFamily="34" charset="0"/>
              </a:rPr>
              <a:t>Department of Pediatrics, Emory University</a:t>
            </a:r>
            <a:endParaRPr lang="en-US" sz="750" dirty="0"/>
          </a:p>
          <a:p>
            <a:pPr eaLnBrk="0" hangingPunct="0">
              <a:defRPr/>
            </a:pPr>
            <a:r>
              <a:rPr lang="en-US" sz="750" dirty="0" smtClean="0">
                <a:hlinkClick r:id="rId27"/>
              </a:rPr>
              <a:t>sfulgha@emory.edu</a:t>
            </a:r>
            <a:endParaRPr lang="en-US" sz="750" dirty="0" smtClean="0"/>
          </a:p>
          <a:p>
            <a:pPr eaLnBrk="0" hangingPunct="0">
              <a:defRPr/>
            </a:pPr>
            <a:endParaRPr lang="en-US" sz="750" dirty="0"/>
          </a:p>
          <a:p>
            <a:pPr eaLnBrk="0" hangingPunct="0">
              <a:defRPr/>
            </a:pPr>
            <a:r>
              <a:rPr lang="en-US" sz="750" b="1" i="1" dirty="0" smtClean="0">
                <a:latin typeface="Calibri" pitchFamily="34" charset="0"/>
              </a:rPr>
              <a:t>Kim </a:t>
            </a:r>
            <a:r>
              <a:rPr lang="en-US" sz="750" b="1" i="1" dirty="0" err="1" smtClean="0">
                <a:latin typeface="Calibri" pitchFamily="34" charset="0"/>
              </a:rPr>
              <a:t>LaBoone</a:t>
            </a:r>
            <a:endParaRPr lang="en-US" sz="750" dirty="0"/>
          </a:p>
          <a:p>
            <a:pPr eaLnBrk="0" hangingPunct="0">
              <a:defRPr/>
            </a:pPr>
            <a:r>
              <a:rPr lang="en-US" sz="750" dirty="0">
                <a:latin typeface="Calibri" pitchFamily="34" charset="0"/>
              </a:rPr>
              <a:t>Director of Finance, Academic Administration</a:t>
            </a:r>
            <a:endParaRPr lang="en-US" sz="750" dirty="0"/>
          </a:p>
          <a:p>
            <a:pPr eaLnBrk="0" hangingPunct="0">
              <a:defRPr/>
            </a:pPr>
            <a:r>
              <a:rPr lang="en-US" sz="750" dirty="0">
                <a:latin typeface="Calibri" pitchFamily="34" charset="0"/>
              </a:rPr>
              <a:t>Children's Healthcare of </a:t>
            </a:r>
            <a:r>
              <a:rPr lang="en-US" sz="750" dirty="0" smtClean="0">
                <a:latin typeface="Calibri" pitchFamily="34" charset="0"/>
              </a:rPr>
              <a:t>Atlanta</a:t>
            </a:r>
          </a:p>
          <a:p>
            <a:pPr eaLnBrk="0" hangingPunct="0">
              <a:defRPr/>
            </a:pPr>
            <a:r>
              <a:rPr lang="en-US" sz="800" dirty="0">
                <a:hlinkClick r:id="rId28"/>
              </a:rPr>
              <a:t>kimberly.laboone@choa.org</a:t>
            </a:r>
            <a:r>
              <a:rPr lang="en-US" sz="800" dirty="0"/>
              <a:t> </a:t>
            </a:r>
            <a:endParaRPr lang="en-US" sz="800" dirty="0" smtClean="0"/>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Stacy S. </a:t>
            </a:r>
            <a:r>
              <a:rPr lang="en-US" sz="750" b="1" i="1" dirty="0" err="1">
                <a:latin typeface="Calibri" pitchFamily="34" charset="0"/>
              </a:rPr>
              <a:t>Heilman</a:t>
            </a:r>
            <a:r>
              <a:rPr lang="en-US" sz="750" b="1" i="1" dirty="0">
                <a:latin typeface="Calibri" pitchFamily="34" charset="0"/>
              </a:rPr>
              <a:t>, PhD</a:t>
            </a:r>
            <a:r>
              <a:rPr lang="en-US" sz="750" dirty="0">
                <a:latin typeface="Calibri" pitchFamily="34" charset="0"/>
              </a:rPr>
              <a:t> </a:t>
            </a:r>
            <a:endParaRPr lang="en-US" sz="750" dirty="0"/>
          </a:p>
          <a:p>
            <a:pPr eaLnBrk="0" hangingPunct="0">
              <a:defRPr/>
            </a:pPr>
            <a:r>
              <a:rPr lang="en-US" sz="750" dirty="0">
                <a:latin typeface="Calibri" pitchFamily="34" charset="0"/>
              </a:rPr>
              <a:t>Director of Programs &amp; Grants Advocate</a:t>
            </a:r>
            <a:endParaRPr lang="en-US" sz="750" dirty="0"/>
          </a:p>
          <a:p>
            <a:pPr eaLnBrk="0" hangingPunct="0">
              <a:defRPr/>
            </a:pPr>
            <a:r>
              <a:rPr lang="en-US" sz="750" dirty="0">
                <a:latin typeface="Calibri" pitchFamily="34" charset="0"/>
              </a:rPr>
              <a:t>Department of Pediatrics, Emory University &amp;</a:t>
            </a:r>
            <a:endParaRPr lang="en-US" sz="750" dirty="0"/>
          </a:p>
          <a:p>
            <a:pPr eaLnBrk="0" hangingPunct="0">
              <a:defRPr/>
            </a:pPr>
            <a:r>
              <a:rPr lang="en-US" sz="750" dirty="0">
                <a:latin typeface="Calibri" pitchFamily="34" charset="0"/>
              </a:rPr>
              <a:t> Children's Healthcare of Atlanta</a:t>
            </a:r>
            <a:endParaRPr lang="en-US" sz="750" dirty="0"/>
          </a:p>
          <a:p>
            <a:pPr eaLnBrk="0" hangingPunct="0">
              <a:defRPr/>
            </a:pPr>
            <a:r>
              <a:rPr lang="en-US" sz="750" u="sng" dirty="0">
                <a:latin typeface="Calibri" pitchFamily="34" charset="0"/>
                <a:hlinkClick r:id="rId29"/>
              </a:rPr>
              <a:t>stacy.heilman@emory.edu</a:t>
            </a:r>
            <a:r>
              <a:rPr lang="en-US" sz="750" dirty="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a:latin typeface="Calibri" pitchFamily="34" charset="0"/>
              </a:rPr>
              <a:t>Barbara W. </a:t>
            </a:r>
            <a:r>
              <a:rPr lang="en-US" sz="750" b="1" i="1" dirty="0" err="1">
                <a:latin typeface="Calibri" pitchFamily="34" charset="0"/>
              </a:rPr>
              <a:t>Kilbourne</a:t>
            </a:r>
            <a:r>
              <a:rPr lang="en-US" sz="750" b="1" i="1" dirty="0">
                <a:latin typeface="Calibri" pitchFamily="34" charset="0"/>
              </a:rPr>
              <a:t>, RN, MPH</a:t>
            </a:r>
            <a:r>
              <a:rPr lang="en-US" sz="750" dirty="0">
                <a:latin typeface="Calibri" pitchFamily="34" charset="0"/>
              </a:rPr>
              <a:t> </a:t>
            </a:r>
            <a:endParaRPr lang="en-US" sz="750" dirty="0"/>
          </a:p>
          <a:p>
            <a:pPr eaLnBrk="0" hangingPunct="0">
              <a:defRPr/>
            </a:pPr>
            <a:r>
              <a:rPr lang="en-US" sz="750" dirty="0">
                <a:latin typeface="Calibri" pitchFamily="34" charset="0"/>
              </a:rPr>
              <a:t>Manager, Business Operations</a:t>
            </a:r>
            <a:endParaRPr lang="en-US" sz="750" dirty="0"/>
          </a:p>
          <a:p>
            <a:pPr eaLnBrk="0" hangingPunct="0">
              <a:defRPr/>
            </a:pPr>
            <a:r>
              <a:rPr lang="en-US" sz="750" dirty="0">
                <a:latin typeface="Calibri" pitchFamily="34" charset="0"/>
              </a:rPr>
              <a:t>Research Strategy </a:t>
            </a:r>
            <a:r>
              <a:rPr lang="en-US" sz="750" dirty="0" smtClean="0">
                <a:latin typeface="Calibri" pitchFamily="34" charset="0"/>
              </a:rPr>
              <a:t>Leadership,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0"/>
              </a:rPr>
              <a:t>barbara.kilbourne@choa.org</a:t>
            </a:r>
            <a:endParaRPr lang="en-US" sz="75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a:t>
            </a:r>
            <a:r>
              <a:rPr lang="en-US" sz="1200" dirty="0">
                <a:solidFill>
                  <a:srgbClr val="898989"/>
                </a:solidFill>
                <a:latin typeface="Calibri" pitchFamily="34" charset="0"/>
              </a:rPr>
              <a:t>2014</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89821642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Egleston, 1</a:t>
                      </a:r>
                      <a:r>
                        <a:rPr lang="en-US" sz="900" kern="1200" baseline="30000" dirty="0" smtClean="0"/>
                        <a:t>st</a:t>
                      </a:r>
                      <a:r>
                        <a:rPr lang="en-US" sz="900" kern="1200" baseline="0" dirty="0" smtClean="0"/>
                        <a:t> Floor Admin Boardroom</a:t>
                      </a:r>
                      <a:r>
                        <a:rPr lang="en-US" sz="900" kern="1200" dirty="0" smtClean="0"/>
                        <a:t>.</a:t>
                      </a:r>
                      <a:r>
                        <a:rPr lang="en-US" sz="900" kern="1200" baseline="0" dirty="0" smtClean="0"/>
                        <a:t> Designed for central team to discuss detailed operations and issues.</a:t>
                      </a:r>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rgbClr val="B4BCCA">
                        <a:alpha val="50196"/>
                      </a:srgbClr>
                    </a:solidFill>
                  </a:tcPr>
                </a:tc>
                <a:tc>
                  <a:txBody>
                    <a:bodyPr/>
                    <a:lstStyle/>
                    <a:p>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rgbClr val="B4BCCA">
                        <a:alpha val="50196"/>
                      </a:srgbClr>
                    </a:solidFill>
                  </a:tcPr>
                </a:tc>
                <a:tc>
                  <a:txBody>
                    <a:bodyPr/>
                    <a:lstStyle/>
                    <a:p>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a:t>
            </a:r>
            <a:r>
              <a:rPr lang="en-US" sz="1200" dirty="0">
                <a:solidFill>
                  <a:srgbClr val="898989"/>
                </a:solidFill>
                <a:latin typeface="Calibri" pitchFamily="34" charset="0"/>
              </a:rPr>
              <a:t>2014</a:t>
            </a: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533359016"/>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r>
                        <a:rPr lang="en-US" sz="1000" kern="1200" dirty="0" smtClean="0"/>
                        <a:t>Cynthia Mott, MPH, CCRC, PMP</a:t>
                      </a:r>
                    </a:p>
                    <a:p>
                      <a:r>
                        <a:rPr lang="en-US" sz="1000" kern="1200" dirty="0" smtClean="0">
                          <a:hlinkClick r:id="rId11"/>
                        </a:rPr>
                        <a:t>Cynthia.mott@choa.org</a:t>
                      </a:r>
                      <a:endParaRPr lang="en-US" sz="1000" kern="1200" dirty="0" smtClean="0"/>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a:t>
            </a:r>
            <a:r>
              <a:rPr lang="en-US" sz="1200" dirty="0">
                <a:solidFill>
                  <a:srgbClr val="898989"/>
                </a:solidFill>
                <a:latin typeface="Calibri" pitchFamily="34" charset="0"/>
              </a:rPr>
              <a:t>2014</a:t>
            </a: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7755"/>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a:solidFill>
                            <a:srgbClr val="0000FF"/>
                          </a:solidFill>
                          <a:latin typeface="Calibri"/>
                          <a:ea typeface="Calibri"/>
                          <a:cs typeface="Times New Roman"/>
                          <a:hlinkClick r:id="rId3"/>
                        </a:rPr>
                        <a:t>Specimen Repository</a:t>
                      </a:r>
                      <a:r>
                        <a:rPr lang="en-US" sz="900">
                          <a:latin typeface="Calibri"/>
                          <a:ea typeface="Calibri"/>
                          <a:cs typeface="Times New Roman"/>
                        </a:rPr>
                        <a:t> </a:t>
                      </a:r>
                    </a:p>
                    <a:p>
                      <a:pPr marL="0" marR="0">
                        <a:lnSpc>
                          <a:spcPct val="115000"/>
                        </a:lnSpc>
                        <a:spcBef>
                          <a:spcPts val="0"/>
                        </a:spcBef>
                        <a:spcAft>
                          <a:spcPts val="1000"/>
                        </a:spcAft>
                      </a:pPr>
                      <a:r>
                        <a:rPr lang="en-US" sz="900">
                          <a:latin typeface="Calibri"/>
                          <a:ea typeface="Calibri"/>
                          <a:cs typeface="Times New Roman"/>
                        </a:rPr>
                        <a:t>(which will enhance the Specimen Processing Core)</a:t>
                      </a:r>
                      <a:r>
                        <a:rPr lang="en-US" sz="900" i="1">
                          <a:latin typeface="Calibri"/>
                          <a:ea typeface="Calibri"/>
                          <a:cs typeface="Times New Roman"/>
                        </a:rPr>
                        <a:t> </a:t>
                      </a:r>
                      <a:endParaRPr lang="en-US" sz="90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376175202"/>
              </p:ext>
            </p:extLst>
          </p:nvPr>
        </p:nvGraphicFramePr>
        <p:xfrm>
          <a:off x="184870" y="758825"/>
          <a:ext cx="8763001" cy="4054068"/>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a:t>David Archer </a:t>
                      </a:r>
                      <a:r>
                        <a:rPr lang="en-US" sz="800" u="sng">
                          <a:hlinkClick r:id="rId5"/>
                        </a:rPr>
                        <a:t>darcher@emory.edu</a:t>
                      </a:r>
                      <a:r>
                        <a:rPr lang="en-US" sz="800"/>
                        <a:t> </a:t>
                      </a:r>
                      <a:endParaRPr lang="en-US" sz="80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Aaron Rae </a:t>
                      </a:r>
                      <a:r>
                        <a:rPr lang="en-US" sz="800" u="sng" dirty="0">
                          <a:hlinkClick r:id="rId6"/>
                        </a:rPr>
                        <a:t>aaron.j.rae@emory.edu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a:latin typeface="Calibri"/>
                        <a:ea typeface="Calibri"/>
                        <a:cs typeface="Times New Roman"/>
                      </a:endParaRPr>
                    </a:p>
                  </a:txBody>
                  <a:tcPr marL="13005" marR="13005" marT="6503" marB="6503">
                    <a:solidFill>
                      <a:srgbClr val="B4BCCA">
                        <a:alpha val="50196"/>
                      </a:srgbClr>
                    </a:solidFill>
                  </a:tcPr>
                </a:tc>
              </a:tr>
              <a:tr h="791378">
                <a:tc>
                  <a:txBody>
                    <a:bodyPr/>
                    <a:lstStyle/>
                    <a:p>
                      <a:pPr marL="0" marR="0">
                        <a:lnSpc>
                          <a:spcPct val="100000"/>
                        </a:lnSpc>
                        <a:spcBef>
                          <a:spcPts val="0"/>
                        </a:spcBef>
                        <a:spcAft>
                          <a:spcPts val="1000"/>
                        </a:spcAft>
                      </a:pPr>
                      <a:r>
                        <a:rPr lang="en-US" sz="800" u="sng" dirty="0">
                          <a:hlinkClick r:id="rId7"/>
                        </a:rPr>
                        <a:t>Immunology Core</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Larry Anderson </a:t>
                      </a:r>
                      <a:r>
                        <a:rPr lang="en-US" sz="800" u="sng" dirty="0">
                          <a:hlinkClick r:id="rId8"/>
                        </a:rPr>
                        <a:t>larry.anderson@emory.edu</a:t>
                      </a:r>
                      <a:r>
                        <a:rPr lang="en-US" sz="800" dirty="0"/>
                        <a:t> </a:t>
                      </a: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smtClean="0"/>
                        <a:t>Karneil</a:t>
                      </a:r>
                      <a:r>
                        <a:rPr lang="en-US" sz="800" dirty="0" smtClean="0"/>
                        <a:t> Singh, PhD </a:t>
                      </a:r>
                      <a:r>
                        <a:rPr lang="en-US" sz="800" dirty="0" smtClean="0">
                          <a:hlinkClick r:id="rId9"/>
                        </a:rPr>
                        <a:t>ksingh6@emory.edu</a:t>
                      </a:r>
                      <a:r>
                        <a:rPr lang="en-US" sz="800" dirty="0" smtClean="0"/>
                        <a:t> </a:t>
                      </a:r>
                      <a:endParaRPr lang="en-US" sz="800" dirty="0" smtClean="0"/>
                    </a:p>
                    <a:p>
                      <a:pPr marL="0" marR="0">
                        <a:lnSpc>
                          <a:spcPct val="100000"/>
                        </a:lnSpc>
                        <a:spcBef>
                          <a:spcPts val="0"/>
                        </a:spcBef>
                        <a:spcAft>
                          <a:spcPts val="1000"/>
                        </a:spcAft>
                      </a:pPr>
                      <a:r>
                        <a:rPr lang="en-US" sz="800" dirty="0" smtClean="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Specimen processing (hood, centrifuges, Coulter counter), </a:t>
                      </a:r>
                      <a:r>
                        <a:rPr lang="en-US" sz="800" dirty="0" err="1"/>
                        <a:t>Zeiss</a:t>
                      </a:r>
                      <a:r>
                        <a:rPr lang="en-US" sz="800" dirty="0"/>
                        <a:t> ELISPOT reader, ELISAs, assay design for intracellular cytokine staining (ICS), </a:t>
                      </a:r>
                      <a:r>
                        <a:rPr lang="en-US" sz="800" dirty="0" err="1"/>
                        <a:t>luminex</a:t>
                      </a:r>
                      <a:r>
                        <a:rPr lang="en-US" sz="800" dirty="0"/>
                        <a:t> 200 assays for protein quantitation, real-time PCR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Emory-Children’s Center, Room 510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 </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10"/>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11"/>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2"/>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Melinda </a:t>
                      </a:r>
                      <a:r>
                        <a:rPr lang="en-US" sz="800" dirty="0" smtClean="0"/>
                        <a:t> Wilkerson, </a:t>
                      </a:r>
                      <a:r>
                        <a:rPr lang="en-US" sz="800" dirty="0"/>
                        <a:t>RN, BSN, CCRC </a:t>
                      </a:r>
                      <a:r>
                        <a:rPr lang="en-US" sz="800" u="sng" dirty="0" smtClean="0"/>
                        <a:t>melinda.wilkerson@choa.org</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3"/>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4"/>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a:t>
            </a:r>
            <a:r>
              <a:rPr lang="en-US" sz="1200" dirty="0">
                <a:solidFill>
                  <a:srgbClr val="898989"/>
                </a:solidFill>
                <a:latin typeface="Calibri" pitchFamily="34" charset="0"/>
              </a:rPr>
              <a:t>2014</a:t>
            </a: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828360980"/>
              </p:ext>
            </p:extLst>
          </p:nvPr>
        </p:nvGraphicFramePr>
        <p:xfrm>
          <a:off x="228600" y="1219200"/>
          <a:ext cx="8458200" cy="3948113"/>
        </p:xfrm>
        <a:graphic>
          <a:graphicData uri="http://schemas.openxmlformats.org/drawingml/2006/table">
            <a:tbl>
              <a:tblPr/>
              <a:tblGrid>
                <a:gridCol w="990600"/>
                <a:gridCol w="1295400"/>
                <a:gridCol w="2209800"/>
                <a:gridCol w="1447800"/>
                <a:gridCol w="2514600"/>
              </a:tblGrid>
              <a:tr h="608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334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August </a:t>
            </a:r>
            <a:r>
              <a:rPr lang="en-US" sz="1200" dirty="0">
                <a:solidFill>
                  <a:srgbClr val="898989"/>
                </a:solidFill>
                <a:latin typeface="Calibri" pitchFamily="34" charset="0"/>
              </a:rPr>
              <a:t>2014</a:t>
            </a: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a:t>
            </a:r>
            <a:endParaRPr lang="en-US" sz="280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794206258"/>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charset="0"/>
                        </a:rPr>
                        <a:t>$25,000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3rd Friday in Sept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smtClean="0">
                          <a:ln>
                            <a:noFill/>
                          </a:ln>
                          <a:solidFill>
                            <a:srgbClr val="000000"/>
                          </a:solidFill>
                          <a:effectLst/>
                          <a:latin typeface="Calibri" pitchFamily="34" charset="0"/>
                          <a:cs typeface="Arial" charset="0"/>
                        </a:rPr>
                        <a:t>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a:t>
                      </a:r>
                      <a:r>
                        <a:rPr kumimoji="0" lang="en-US" sz="1100" b="0" i="0" u="none" strike="noStrike" cap="none" normalizeH="0" baseline="0" dirty="0" smtClean="0">
                          <a:ln>
                            <a:noFill/>
                          </a:ln>
                          <a:solidFill>
                            <a:srgbClr val="000000"/>
                          </a:solidFill>
                          <a:effectLst/>
                          <a:latin typeface="Calibri" pitchFamily="34" charset="0"/>
                          <a:cs typeface="Arial" charset="0"/>
                        </a:rPr>
                        <a:t>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1192</TotalTime>
  <Words>3119</Words>
  <Application>Microsoft Office PowerPoint</Application>
  <PresentationFormat>On-screen Show (4:3)</PresentationFormat>
  <Paragraphs>545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Resources/Updates: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118</cp:revision>
  <cp:lastPrinted>2014-06-02T12:56:47Z</cp:lastPrinted>
  <dcterms:created xsi:type="dcterms:W3CDTF">2011-12-08T19:57:10Z</dcterms:created>
  <dcterms:modified xsi:type="dcterms:W3CDTF">2014-07-29T15:53:54Z</dcterms:modified>
</cp:coreProperties>
</file>