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348"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11/25/2014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11/25/2014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11/25/2014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11/25/2014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11/25/2014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11/25/2014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11/25/2014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11/25/2014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11/25/2014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11/25/2014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11/25/2014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11/25/2014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59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11/25/2014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5.jpg"/><Relationship Id="rId5" Type="http://schemas.openxmlformats.org/officeDocument/2006/relationships/image" Target="../media/image14.png"/><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amy.tang@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smynatt@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gang.bao@bme.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choa.org"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4.png"/><Relationship Id="rId3" Type="http://schemas.openxmlformats.org/officeDocument/2006/relationships/hyperlink" Target="mailto:Paul.spearman@emory.edu" TargetMode="External"/><Relationship Id="rId21" Type="http://schemas.openxmlformats.org/officeDocument/2006/relationships/hyperlink" Target="mailto:Erin.kirshtein@bme.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3.png"/><Relationship Id="rId33" Type="http://schemas.openxmlformats.org/officeDocument/2006/relationships/image" Target="../media/image11.jpe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amy.tang@bme.gatech.edu" TargetMode="External"/><Relationship Id="rId29"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2.png"/><Relationship Id="rId32" Type="http://schemas.openxmlformats.org/officeDocument/2006/relationships/image" Target="../media/image10.jp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1.png"/><Relationship Id="rId28" Type="http://schemas.openxmlformats.org/officeDocument/2006/relationships/image" Target="../media/image6.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9.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hyperlink" Target="mailto:smynatt@gatech.edu" TargetMode="External"/><Relationship Id="rId27" Type="http://schemas.openxmlformats.org/officeDocument/2006/relationships/image" Target="../media/image5.png"/><Relationship Id="rId30"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December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a:t>
            </a:r>
            <a:r>
              <a:rPr lang="en-US" sz="1100" dirty="0" smtClean="0">
                <a:solidFill>
                  <a:srgbClr val="000000"/>
                </a:solidFill>
                <a:latin typeface="Calibri" pitchFamily="34" charset="0"/>
              </a:rPr>
              <a:t>Research Administration: </a:t>
            </a:r>
            <a:r>
              <a:rPr lang="en-US" sz="1100" dirty="0">
                <a:solidFill>
                  <a:srgbClr val="000000"/>
                </a:solidFill>
                <a:latin typeface="Calibri" pitchFamily="34" charset="0"/>
              </a:rPr>
              <a:t>(404-785-1215,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23604"/>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a:t>
            </a:r>
            <a:r>
              <a:rPr lang="en-US" sz="1050" dirty="0" smtClean="0">
                <a:latin typeface="+mn-lt"/>
                <a:cs typeface="+mn-cs"/>
              </a:rPr>
              <a:t>MS</a:t>
            </a:r>
          </a:p>
          <a:p>
            <a:pPr fontAlgn="auto">
              <a:spcBef>
                <a:spcPts val="0"/>
              </a:spcBef>
              <a:spcAft>
                <a:spcPts val="0"/>
              </a:spcAft>
              <a:buFont typeface="Wingdings" pitchFamily="2" charset="2"/>
              <a:buChar char="Ø"/>
              <a:defRPr/>
            </a:pPr>
            <a:r>
              <a:rPr lang="en-US" sz="1050" dirty="0" smtClean="0">
                <a:latin typeface="+mn-lt"/>
                <a:cs typeface="+mn-cs"/>
              </a:rPr>
              <a:t>Mike </a:t>
            </a:r>
            <a:r>
              <a:rPr lang="en-US" sz="1050" dirty="0" err="1" smtClean="0">
                <a:latin typeface="+mn-lt"/>
                <a:cs typeface="+mn-cs"/>
              </a:rPr>
              <a:t>Kelleman</a:t>
            </a:r>
            <a:r>
              <a:rPr lang="en-US" sz="1050" dirty="0" smtClean="0">
                <a:latin typeface="+mn-lt"/>
                <a:cs typeface="+mn-cs"/>
              </a:rPr>
              <a:t>, MSPH</a:t>
            </a:r>
            <a:endParaRPr lang="en-US" sz="105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0761774"/>
              </p:ext>
            </p:extLst>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solidFill>
                      <a:schemeClr val="tx2">
                        <a:lumMod val="40000"/>
                        <a:lumOff val="60000"/>
                      </a:schemeClr>
                    </a:solidFill>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447848702"/>
              </p:ext>
            </p:extLst>
          </p:nvPr>
        </p:nvGraphicFramePr>
        <p:xfrm>
          <a:off x="198438" y="685801"/>
          <a:ext cx="8793162" cy="5662681"/>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000"/>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000"/>
                      </a:schemeClr>
                    </a:solidFill>
                  </a:tcPr>
                </a:tc>
              </a:tr>
              <a:tr h="98195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1963" t="7801" r="11963" b="8339"/>
          <a:stretch/>
        </p:blipFill>
        <p:spPr>
          <a:xfrm>
            <a:off x="1637481" y="5105400"/>
            <a:ext cx="511396" cy="704654"/>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4236" y="39624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rotWithShape="1">
          <a:blip r:embed="rId6">
            <a:extLst>
              <a:ext uri="{28A0092B-C50C-407E-A947-70E740481C1C}">
                <a14:useLocalDpi xmlns:a14="http://schemas.microsoft.com/office/drawing/2010/main" val="0"/>
              </a:ext>
            </a:extLst>
          </a:blip>
          <a:srcRect l="20000" r="25500" b="33500"/>
          <a:stretch/>
        </p:blipFill>
        <p:spPr>
          <a:xfrm>
            <a:off x="1637481" y="1219200"/>
            <a:ext cx="582863" cy="7112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573062055"/>
              </p:ext>
            </p:extLst>
          </p:nvPr>
        </p:nvGraphicFramePr>
        <p:xfrm>
          <a:off x="76200" y="596601"/>
          <a:ext cx="8953499" cy="595626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196"/>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458" y="3757613"/>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7033" y="5114336"/>
            <a:ext cx="534660" cy="759217"/>
          </a:xfrm>
          <a:prstGeom prst="rect">
            <a:avLst/>
          </a:prstGeom>
        </p:spPr>
      </p:pic>
      <p:pic>
        <p:nvPicPr>
          <p:cNvPr id="11" name="Picture 10" descr="ChangwonPark.jpg"/>
          <p:cNvPicPr/>
          <p:nvPr/>
        </p:nvPicPr>
        <p:blipFill>
          <a:blip r:embed="rId7" cstate="print"/>
          <a:srcRect l="10619" r="9292" b="28571"/>
          <a:stretch>
            <a:fillRect/>
          </a:stretch>
        </p:blipFill>
        <p:spPr>
          <a:xfrm>
            <a:off x="817033" y="1219200"/>
            <a:ext cx="543310" cy="695325"/>
          </a:xfrm>
          <a:prstGeom prst="rect">
            <a:avLst/>
          </a:prstGeom>
          <a:noFill/>
          <a:ln>
            <a:noFill/>
          </a:ln>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645167170"/>
              </p:ext>
            </p:extLst>
          </p:nvPr>
        </p:nvGraphicFramePr>
        <p:xfrm>
          <a:off x="381001" y="914400"/>
          <a:ext cx="8229598" cy="4937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3" name="Picture 12" descr="bio_CKQu.jpg"/>
          <p:cNvPicPr>
            <a:picLocks noChangeAspect="1"/>
          </p:cNvPicPr>
          <p:nvPr/>
        </p:nvPicPr>
        <p:blipFill>
          <a:blip r:embed="rId5" cstate="print"/>
          <a:srcRect/>
          <a:stretch>
            <a:fillRect/>
          </a:stretch>
        </p:blipFill>
        <p:spPr bwMode="auto">
          <a:xfrm>
            <a:off x="1272867" y="4724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6" cstate="print"/>
          <a:srcRect/>
          <a:stretch>
            <a:fillRect/>
          </a:stretch>
        </p:blipFill>
        <p:spPr bwMode="auto">
          <a:xfrm>
            <a:off x="1249776" y="2520373"/>
            <a:ext cx="546966" cy="565727"/>
          </a:xfrm>
          <a:prstGeom prst="rect">
            <a:avLst/>
          </a:prstGeom>
          <a:noFill/>
          <a:ln w="9525">
            <a:noFill/>
            <a:miter lim="800000"/>
            <a:headEnd/>
            <a:tailEnd/>
          </a:ln>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256371" y="1417581"/>
            <a:ext cx="544659" cy="538613"/>
          </a:xfrm>
          <a:prstGeom prst="rect">
            <a:avLst/>
          </a:prstGeom>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292935"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Stoll</a:t>
            </a:r>
          </a:p>
          <a:p>
            <a:r>
              <a:rPr lang="en-US" sz="1200" b="1" dirty="0" smtClean="0">
                <a:solidFill>
                  <a:srgbClr val="000000"/>
                </a:solidFill>
                <a:latin typeface="Times New Roman" pitchFamily="18" charset="0"/>
              </a:rPr>
              <a:t>Chair, </a:t>
            </a:r>
            <a:r>
              <a:rPr lang="en-US" sz="1200" b="1" dirty="0">
                <a:solidFill>
                  <a:srgbClr val="000000"/>
                </a:solidFill>
                <a:latin typeface="Times New Roman" pitchFamily="18" charset="0"/>
              </a:rPr>
              <a:t>Department of Pediatrics</a:t>
            </a:r>
          </a:p>
        </p:txBody>
      </p:sp>
      <p:sp>
        <p:nvSpPr>
          <p:cNvPr id="16389" name="TextBox 33"/>
          <p:cNvSpPr txBox="1">
            <a:spLocks noChangeArrowheads="1"/>
          </p:cNvSpPr>
          <p:nvPr/>
        </p:nvSpPr>
        <p:spPr bwMode="auto">
          <a:xfrm>
            <a:off x="6257925" y="3768327"/>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92762"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Director </a:t>
            </a:r>
            <a:r>
              <a:rPr lang="en-US" sz="1200" b="1" dirty="0">
                <a:solidFill>
                  <a:srgbClr val="000000"/>
                </a:solidFill>
                <a:latin typeface="Times New Roman" pitchFamily="18" charset="0"/>
              </a:rPr>
              <a:t>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678216"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smtClean="0">
                <a:solidFill>
                  <a:srgbClr val="000000"/>
                </a:solidFill>
                <a:latin typeface="Times New Roman" pitchFamily="18" charset="0"/>
              </a:rPr>
              <a:t>Clinical Administrator</a:t>
            </a:r>
            <a:endParaRPr lang="en-US" sz="1200" b="1" dirty="0">
              <a:solidFill>
                <a:srgbClr val="000000"/>
              </a:solidFill>
              <a:latin typeface="Times New Roman" pitchFamily="18" charset="0"/>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Tom </a:t>
            </a:r>
            <a:r>
              <a:rPr lang="en-US" sz="1200" dirty="0" err="1">
                <a:solidFill>
                  <a:srgbClr val="000000"/>
                </a:solidFill>
                <a:latin typeface="Times New Roman" pitchFamily="18" charset="0"/>
              </a:rPr>
              <a:t>Brems</a:t>
            </a:r>
            <a:endParaRPr lang="en-US" sz="1200" dirty="0">
              <a:solidFill>
                <a:srgbClr val="000000"/>
              </a:solidFill>
              <a:latin typeface="Times New Roman" pitchFamily="18" charset="0"/>
            </a:endParaRPr>
          </a:p>
        </p:txBody>
      </p:sp>
      <p:sp>
        <p:nvSpPr>
          <p:cNvPr id="16396" name="TextBox 30"/>
          <p:cNvSpPr txBox="1">
            <a:spLocks noChangeArrowheads="1"/>
          </p:cNvSpPr>
          <p:nvPr/>
        </p:nvSpPr>
        <p:spPr bwMode="auto">
          <a:xfrm>
            <a:off x="3762375" y="2462213"/>
            <a:ext cx="1698350"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Paul Spearman</a:t>
            </a:r>
          </a:p>
          <a:p>
            <a:r>
              <a:rPr lang="en-US" sz="1200" b="1" dirty="0">
                <a:solidFill>
                  <a:srgbClr val="000000"/>
                </a:solidFill>
                <a:latin typeface="Times New Roman" pitchFamily="18" charset="0"/>
              </a:rPr>
              <a:t>Chief Research </a:t>
            </a:r>
            <a:r>
              <a:rPr lang="en-US" sz="1200" b="1" dirty="0" smtClean="0">
                <a:solidFill>
                  <a:srgbClr val="000000"/>
                </a:solidFill>
                <a:latin typeface="Times New Roman" pitchFamily="18" charset="0"/>
              </a:rPr>
              <a:t>Officer</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16397" name="TextBox 41"/>
          <p:cNvSpPr txBox="1">
            <a:spLocks noChangeArrowheads="1"/>
          </p:cNvSpPr>
          <p:nvPr/>
        </p:nvSpPr>
        <p:spPr bwMode="auto">
          <a:xfrm>
            <a:off x="6629400" y="2743200"/>
            <a:ext cx="1998881"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Administration</a:t>
            </a:r>
            <a:endParaRPr lang="en-US" sz="1200" b="1" dirty="0">
              <a:solidFill>
                <a:srgbClr val="000000"/>
              </a:solidFill>
              <a:latin typeface="Times New Roman" pitchFamily="18" charset="0"/>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Times New Roman" pitchFamily="18" charset="0"/>
              </a:rPr>
              <a:t>CHOA Research Administration, </a:t>
            </a:r>
          </a:p>
          <a:p>
            <a:r>
              <a:rPr lang="en-US" sz="1200" dirty="0" smtClean="0">
                <a:solidFill>
                  <a:srgbClr val="000000"/>
                </a:solidFill>
                <a:latin typeface="Times New Roman" pitchFamily="18" charset="0"/>
              </a:rPr>
              <a:t>Research </a:t>
            </a:r>
            <a:r>
              <a:rPr lang="en-US" sz="1200" dirty="0">
                <a:solidFill>
                  <a:srgbClr val="000000"/>
                </a:solidFill>
                <a:latin typeface="Times New Roman" pitchFamily="18" charset="0"/>
              </a:rPr>
              <a:t>Managers,</a:t>
            </a:r>
          </a:p>
          <a:p>
            <a:r>
              <a:rPr lang="en-US" sz="1200" dirty="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dirty="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70340" y="1294606"/>
            <a:ext cx="3949700" cy="400050"/>
          </a:xfrm>
          <a:prstGeom prst="rect">
            <a:avLst/>
          </a:prstGeom>
          <a:noFill/>
          <a:ln w="9525">
            <a:noFill/>
            <a:miter lim="800000"/>
            <a:headEnd/>
            <a:tailEnd/>
          </a:ln>
        </p:spPr>
        <p:txBody>
          <a:bodyPr wrap="none">
            <a:spAutoFit/>
          </a:bodyPr>
          <a:lstStyle/>
          <a:p>
            <a:r>
              <a:rPr lang="en-US" sz="2000" dirty="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a:off x="762000" y="3651104"/>
            <a:ext cx="464992" cy="1"/>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Leadership</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201734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Cynthia Wetmore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42" name="TextBox 47"/>
          <p:cNvSpPr txBox="1">
            <a:spLocks noChangeArrowheads="1"/>
          </p:cNvSpPr>
          <p:nvPr/>
        </p:nvSpPr>
        <p:spPr bwMode="auto">
          <a:xfrm>
            <a:off x="2839243" y="3264482"/>
            <a:ext cx="133517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TBN</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Financial Analyst</a:t>
            </a:r>
            <a:endParaRPr lang="en-US" sz="1200" b="1" dirty="0">
              <a:solidFill>
                <a:srgbClr val="000000"/>
              </a:solidFill>
              <a:latin typeface="Times New Roman" pitchFamily="18" charset="0"/>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8"/>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9"/>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21"/>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4"/>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Senior </a:t>
            </a:r>
            <a:r>
              <a:rPr lang="en-US" sz="900" i="1" dirty="0">
                <a:solidFill>
                  <a:schemeClr val="tx1"/>
                </a:solidFill>
                <a:cs typeface="Arial" pitchFamily="34" charset="0"/>
              </a:rPr>
              <a:t>Manager: Amy </a:t>
            </a:r>
            <a:r>
              <a:rPr lang="en-US" sz="900" i="1" dirty="0" smtClean="0">
                <a:solidFill>
                  <a:schemeClr val="tx1"/>
                </a:solidFill>
                <a:cs typeface="Arial" pitchFamily="34" charset="0"/>
              </a:rPr>
              <a:t>Tang </a:t>
            </a:r>
            <a:r>
              <a:rPr lang="en-US" sz="900" i="1" u="sng" dirty="0" smtClean="0">
                <a:solidFill>
                  <a:schemeClr val="tx1"/>
                </a:solidFill>
                <a:cs typeface="Arial" pitchFamily="34" charset="0"/>
                <a:hlinkClick r:id="rId20"/>
              </a:rPr>
              <a:t>amy.tang@bme.gatech.edu</a:t>
            </a:r>
            <a:endParaRPr lang="en-US" sz="900" i="1" u="sng"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i="1" dirty="0">
                <a:solidFill>
                  <a:schemeClr val="tx1"/>
                </a:solidFill>
                <a:cs typeface="Arial" pitchFamily="34" charset="0"/>
              </a:rPr>
              <a:t>Program 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1"/>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smtClean="0">
                <a:solidFill>
                  <a:schemeClr val="tx1"/>
                </a:solidFill>
                <a:cs typeface="Arial" pitchFamily="34" charset="0"/>
                <a:hlinkClick r:id="rId22"/>
              </a:rPr>
              <a:t>smynatt@gatech.edu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077199" y="3116752"/>
            <a:ext cx="828683" cy="539538"/>
          </a:xfrm>
          <a:prstGeom prst="rect">
            <a:avLst/>
          </a:prstGeom>
        </p:spPr>
      </p:pic>
      <p:pic>
        <p:nvPicPr>
          <p:cNvPr id="21" name="Picture 20"/>
          <p:cNvPicPr>
            <a:picLocks noChangeAspect="1"/>
          </p:cNvPicPr>
          <p:nvPr/>
        </p:nvPicPr>
        <p:blipFill>
          <a:blip r:embed="rId33" cstate="print">
            <a:extLst>
              <a:ext uri="{28A0092B-C50C-407E-A947-70E740481C1C}">
                <a14:useLocalDpi xmlns:a14="http://schemas.microsoft.com/office/drawing/2010/main" val="0"/>
              </a:ext>
            </a:extLst>
          </a:blip>
          <a:stretch>
            <a:fillRect/>
          </a:stretch>
        </p:blipFill>
        <p:spPr>
          <a:xfrm>
            <a:off x="8077200"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43273"/>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December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3216946133"/>
              </p:ext>
            </p:extLst>
          </p:nvPr>
        </p:nvGraphicFramePr>
        <p:xfrm>
          <a:off x="228600" y="762001"/>
          <a:ext cx="8610600" cy="5515666"/>
        </p:xfrm>
        <a:graphic>
          <a:graphicData uri="http://schemas.openxmlformats.org/drawingml/2006/table">
            <a:tbl>
              <a:tblPr/>
              <a:tblGrid>
                <a:gridCol w="838200"/>
                <a:gridCol w="1447800"/>
                <a:gridCol w="22098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3926</Words>
  <Application>Microsoft Office PowerPoint</Application>
  <PresentationFormat>On-screen Show (4:3)</PresentationFormat>
  <Paragraphs>668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157</cp:revision>
  <cp:lastPrinted>2014-06-02T12:56:47Z</cp:lastPrinted>
  <dcterms:created xsi:type="dcterms:W3CDTF">2011-12-08T19:57:10Z</dcterms:created>
  <dcterms:modified xsi:type="dcterms:W3CDTF">2014-11-25T19:27:21Z</dcterms:modified>
</cp:coreProperties>
</file>