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77" r:id="rId14"/>
    <p:sldId id="281" r:id="rId15"/>
    <p:sldId id="285"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2D5A3"/>
    <a:srgbClr val="CCFFFF"/>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4660"/>
  </p:normalViewPr>
  <p:slideViewPr>
    <p:cSldViewPr>
      <p:cViewPr>
        <p:scale>
          <a:sx n="100" d="100"/>
          <a:sy n="100" d="100"/>
        </p:scale>
        <p:origin x="-2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7/1/2015</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7/1/2015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7/1/2015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7/1/2015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7/1/2015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7/1/2015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7/1/2015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7/1/2015</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7/1/2015</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7/1/2015</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7/1/2015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7/1/2015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alpha val="42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7/1/2015</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rPr dirty="0"/>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ephanie.Meisner@choa.org" TargetMode="External"/><Relationship Id="rId13" Type="http://schemas.openxmlformats.org/officeDocument/2006/relationships/hyperlink" Target="mailto:Heather.macdonald@choa.org" TargetMode="External"/><Relationship Id="rId3" Type="http://schemas.openxmlformats.org/officeDocument/2006/relationships/hyperlink" Target="mailto:Kristine.rogers@choa.org" TargetMode="External"/><Relationship Id="rId7" Type="http://schemas.openxmlformats.org/officeDocument/2006/relationships/hyperlink" Target="mailto:beena.desai@choa.org" TargetMode="External"/><Relationship Id="rId12" Type="http://schemas.openxmlformats.org/officeDocument/2006/relationships/hyperlink" Target="mailto:paul.spearman@emory.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kira.moresco@emory.edu" TargetMode="External"/><Relationship Id="rId11" Type="http://schemas.openxmlformats.org/officeDocument/2006/relationships/hyperlink" Target="http://www.pedsresearch.org/" TargetMode="External"/><Relationship Id="rId5" Type="http://schemas.openxmlformats.org/officeDocument/2006/relationships/hyperlink" Target="mailto:amcook@emory.edu" TargetMode="External"/><Relationship Id="rId10" Type="http://schemas.openxmlformats.org/officeDocument/2006/relationships/hyperlink" Target="http://www.pedsresearch.org/cores/detail/biostats" TargetMode="External"/><Relationship Id="rId4" Type="http://schemas.openxmlformats.org/officeDocument/2006/relationships/hyperlink" Target="mailto:Allison.wellons@choa.org" TargetMode="External"/><Relationship Id="rId9" Type="http://schemas.openxmlformats.org/officeDocument/2006/relationships/hyperlink" Target="mailto:stacy.heilman@emory.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mailto:kate.daniels@choa.org" TargetMode="External"/><Relationship Id="rId3" Type="http://schemas.openxmlformats.org/officeDocument/2006/relationships/hyperlink" Target="mailto:barbara.kilbourne@choa.org" TargetMode="External"/><Relationship Id="rId7" Type="http://schemas.openxmlformats.org/officeDocument/2006/relationships/hyperlink" Target="mailto:emily.lawson@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health.library.emory.edu/about/contact/ask.php" TargetMode="External"/><Relationship Id="rId11" Type="http://schemas.openxmlformats.org/officeDocument/2006/relationships/hyperlink" Target="http://www.choa.org/Health-Professionals/Physician-Resources/Medical-libraries" TargetMode="External"/><Relationship Id="rId5" Type="http://schemas.openxmlformats.org/officeDocument/2006/relationships/hyperlink" Target="http://www.healthlibrary.emory.edu/" TargetMode="External"/><Relationship Id="rId10" Type="http://schemas.openxmlformats.org/officeDocument/2006/relationships/hyperlink" Target="http://careforceconnection/Departments/HumanResources/Learning%20Services/LibrarServices/Pages/Home.aspx" TargetMode="External"/><Relationship Id="rId4" Type="http://schemas.openxmlformats.org/officeDocument/2006/relationships/hyperlink" Target="http://www.pedsresearch.org/" TargetMode="External"/><Relationship Id="rId9" Type="http://schemas.openxmlformats.org/officeDocument/2006/relationships/hyperlink" Target="http://careforceconnection/Pages/Home.asp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21.jp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jp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jkenny@emory.edu" TargetMode="External"/><Relationship Id="rId18" Type="http://schemas.openxmlformats.org/officeDocument/2006/relationships/hyperlink" Target="mailto:thomas.barker@bme.gatech.edu" TargetMode="External"/><Relationship Id="rId26" Type="http://schemas.openxmlformats.org/officeDocument/2006/relationships/hyperlink" Target="mailto:barbara_stoll@oz.ped.emory.edu" TargetMode="External"/><Relationship Id="rId3" Type="http://schemas.openxmlformats.org/officeDocument/2006/relationships/hyperlink" Target="mailto:william.woods@choa.org" TargetMode="External"/><Relationship Id="rId21" Type="http://schemas.openxmlformats.org/officeDocument/2006/relationships/hyperlink" Target="mailto:mynatt@cc.gatech.edu" TargetMode="External"/><Relationship Id="rId34" Type="http://schemas.openxmlformats.org/officeDocument/2006/relationships/hyperlink" Target="mailto:barbara.kilbourne@choa.org" TargetMode="External"/><Relationship Id="rId7" Type="http://schemas.openxmlformats.org/officeDocument/2006/relationships/hyperlink" Target="mailto:cynthia.wetmore@emory.edu" TargetMode="External"/><Relationship Id="rId12" Type="http://schemas.openxmlformats.org/officeDocument/2006/relationships/hyperlink" Target="mailto:ton.degrauw@choa.org" TargetMode="External"/><Relationship Id="rId17" Type="http://schemas.openxmlformats.org/officeDocument/2006/relationships/hyperlink" Target="mailto:mgfinn@gatech.edu" TargetMode="External"/><Relationship Id="rId25" Type="http://schemas.openxmlformats.org/officeDocument/2006/relationships/hyperlink" Target="mailto:Christina.wessels@choa.org" TargetMode="External"/><Relationship Id="rId33" Type="http://schemas.openxmlformats.org/officeDocument/2006/relationships/hyperlink" Target="mailto:stacy.heilman@emory.edu" TargetMode="External"/><Relationship Id="rId2" Type="http://schemas.openxmlformats.org/officeDocument/2006/relationships/notesSlide" Target="../notesSlides/notesSlide4.xml"/><Relationship Id="rId16" Type="http://schemas.openxmlformats.org/officeDocument/2006/relationships/hyperlink" Target="mailto:hazel.stevens@me.gatech.edu" TargetMode="External"/><Relationship Id="rId20" Type="http://schemas.openxmlformats.org/officeDocument/2006/relationships/hyperlink" Target="mailto:skugath@emory.edu" TargetMode="External"/><Relationship Id="rId29" Type="http://schemas.openxmlformats.org/officeDocument/2006/relationships/hyperlink" Target="mailto:Farah.chapes@choa.org"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warren.r.jones@emory.edu" TargetMode="External"/><Relationship Id="rId32" Type="http://schemas.openxmlformats.org/officeDocument/2006/relationships/hyperlink" Target="mailto:sfulgha@emory.edu" TargetMode="External"/><Relationship Id="rId5" Type="http://schemas.openxmlformats.org/officeDocument/2006/relationships/hyperlink" Target="mailto:michael.davis@bme.gatech.edu" TargetMode="External"/><Relationship Id="rId15" Type="http://schemas.openxmlformats.org/officeDocument/2006/relationships/hyperlink" Target="mailto:maherk@kidsheart.com" TargetMode="External"/><Relationship Id="rId23" Type="http://schemas.openxmlformats.org/officeDocument/2006/relationships/hyperlink" Target="mailto:ami.klin@choa.org" TargetMode="External"/><Relationship Id="rId28" Type="http://schemas.openxmlformats.org/officeDocument/2006/relationships/hyperlink" Target="mailto:Cynthia.wetmore@emory.edu" TargetMode="External"/><Relationship Id="rId10" Type="http://schemas.openxmlformats.org/officeDocument/2006/relationships/hyperlink" Target="mailto:Baek.kim@emory.edu" TargetMode="External"/><Relationship Id="rId19" Type="http://schemas.openxmlformats.org/officeDocument/2006/relationships/hyperlink" Target="mailto:Erin.kirshtein@bme.gatech.edu" TargetMode="External"/><Relationship Id="rId31" Type="http://schemas.openxmlformats.org/officeDocument/2006/relationships/hyperlink" Target="mailto:mmccar2@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robert.guldberg@me.gatech.edu" TargetMode="External"/><Relationship Id="rId22" Type="http://schemas.openxmlformats.org/officeDocument/2006/relationships/hyperlink" Target="mailto:ami.klin@emory.edu" TargetMode="External"/><Relationship Id="rId27" Type="http://schemas.openxmlformats.org/officeDocument/2006/relationships/hyperlink" Target="mailto:pat.frias@choa.org" TargetMode="External"/><Relationship Id="rId30" Type="http://schemas.openxmlformats.org/officeDocument/2006/relationships/hyperlink" Target="mailto:kristine.rogers@choa.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5.png"/><Relationship Id="rId3" Type="http://schemas.openxmlformats.org/officeDocument/2006/relationships/hyperlink" Target="mailto:Paul.spearman@emory.edu" TargetMode="External"/><Relationship Id="rId21" Type="http://schemas.openxmlformats.org/officeDocument/2006/relationships/hyperlink" Target="mailto:mynatt@cc.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4.png"/><Relationship Id="rId33" Type="http://schemas.openxmlformats.org/officeDocument/2006/relationships/image" Target="../media/image12.pn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Erin.kirshtein@bme.gatech.edu" TargetMode="External"/><Relationship Id="rId29"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3.png"/><Relationship Id="rId32" Type="http://schemas.openxmlformats.org/officeDocument/2006/relationships/image" Target="../media/image11.jpe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2.png"/><Relationship Id="rId28" Type="http://schemas.openxmlformats.org/officeDocument/2006/relationships/image" Target="../media/image7.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10.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image" Target="../media/image1.png"/><Relationship Id="rId27" Type="http://schemas.openxmlformats.org/officeDocument/2006/relationships/image" Target="../media/image6.png"/><Relationship Id="rId30"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Heather.friedman@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pedsresearch.org/cores/detail/radiology-core" TargetMode="External"/><Relationship Id="rId13" Type="http://schemas.openxmlformats.org/officeDocument/2006/relationships/hyperlink" Target="http://www.pedsresearch.org/infrastructure/detail/outpatient-resources"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mailto:ksingh6@emory.edu" TargetMode="External"/><Relationship Id="rId12" Type="http://schemas.openxmlformats.org/officeDocument/2006/relationships/hyperlink" Target="http://www.pedsresearch.org/infrastructure/detail/inpatient-resource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mailto:novell.mcgloster@choa.org"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other-staff"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http://www.choa.org/Childrens-Hospital-Services/Radiology/Meet-the-Tea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July 2015</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300" b="1" dirty="0" smtClean="0">
                <a:solidFill>
                  <a:srgbClr val="000000"/>
                </a:solidFill>
                <a:latin typeface="Calibri" pitchFamily="34" charset="0"/>
              </a:rPr>
              <a:t>Clinical </a:t>
            </a:r>
            <a:r>
              <a:rPr lang="en-US" sz="1300" b="1" dirty="0">
                <a:solidFill>
                  <a:srgbClr val="000000"/>
                </a:solidFill>
                <a:latin typeface="Calibri" pitchFamily="34" charset="0"/>
              </a:rPr>
              <a:t>studies/</a:t>
            </a:r>
          </a:p>
          <a:p>
            <a:r>
              <a:rPr lang="en-US" sz="1300" b="1" dirty="0">
                <a:solidFill>
                  <a:srgbClr val="000000"/>
                </a:solidFill>
                <a:latin typeface="Calibri" pitchFamily="34" charset="0"/>
              </a:rPr>
              <a:t>coordinators</a:t>
            </a:r>
          </a:p>
          <a:p>
            <a:pPr>
              <a:buSzPct val="100000"/>
              <a:buFont typeface="Wingdings" pitchFamily="2" charset="2"/>
              <a:buChar char="Ø"/>
            </a:pPr>
            <a:r>
              <a:rPr lang="en-US" sz="1100" b="1" dirty="0" smtClean="0">
                <a:solidFill>
                  <a:srgbClr val="000000"/>
                </a:solidFill>
                <a:latin typeface="Calibri" pitchFamily="34" charset="0"/>
              </a:rPr>
              <a:t>  Kris </a:t>
            </a:r>
            <a:r>
              <a:rPr lang="en-US" sz="1100" b="1" dirty="0">
                <a:solidFill>
                  <a:srgbClr val="000000"/>
                </a:solidFill>
                <a:latin typeface="Calibri" pitchFamily="34" charset="0"/>
              </a:rPr>
              <a:t>Rogers, RN, CRA Director</a:t>
            </a:r>
            <a:r>
              <a:rPr lang="en-US" sz="1100" b="1" i="1" dirty="0">
                <a:solidFill>
                  <a:srgbClr val="000000"/>
                </a:solidFill>
                <a:latin typeface="Calibri" pitchFamily="34" charset="0"/>
              </a:rPr>
              <a:t>, </a:t>
            </a:r>
            <a:r>
              <a:rPr lang="en-US" sz="1100" dirty="0" smtClean="0">
                <a:solidFill>
                  <a:srgbClr val="000000"/>
                </a:solidFill>
                <a:latin typeface="Calibri" pitchFamily="34" charset="0"/>
              </a:rPr>
              <a:t>CHOA Clinical Research Administration</a:t>
            </a:r>
          </a:p>
          <a:p>
            <a:pPr>
              <a:buSzPct val="100000"/>
            </a:pPr>
            <a:r>
              <a:rPr lang="en-US" sz="1050" dirty="0" smtClean="0">
                <a:solidFill>
                  <a:srgbClr val="000000"/>
                </a:solidFill>
                <a:latin typeface="Calibri" pitchFamily="34" charset="0"/>
              </a:rPr>
              <a:t>404-785-1215</a:t>
            </a:r>
          </a:p>
          <a:p>
            <a:pPr>
              <a:buSzPct val="100000"/>
            </a:pPr>
            <a:r>
              <a:rPr lang="en-US" sz="1050" dirty="0" smtClean="0">
                <a:solidFill>
                  <a:srgbClr val="000000"/>
                </a:solidFill>
                <a:latin typeface="Calibri" pitchFamily="34" charset="0"/>
                <a:hlinkClick r:id="rId3"/>
              </a:rPr>
              <a:t>Kristine.rogers@choa.org</a:t>
            </a:r>
            <a:endParaRPr lang="en-US" sz="105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smtClean="0">
                <a:solidFill>
                  <a:srgbClr val="000000"/>
                </a:solidFill>
                <a:latin typeface="Calibri" pitchFamily="34" charset="0"/>
              </a:rPr>
              <a:t>  Manager</a:t>
            </a:r>
            <a:r>
              <a:rPr lang="en-US" sz="1050" b="1" dirty="0">
                <a:solidFill>
                  <a:srgbClr val="000000"/>
                </a:solidFill>
                <a:latin typeface="Calibri" pitchFamily="34" charset="0"/>
              </a:rPr>
              <a:t>, Egleston campus: Allison Wellons </a:t>
            </a:r>
            <a:r>
              <a:rPr lang="en-US" sz="1050" dirty="0" smtClean="0">
                <a:solidFill>
                  <a:srgbClr val="000000"/>
                </a:solidFill>
                <a:latin typeface="Calibri" pitchFamily="34" charset="0"/>
              </a:rPr>
              <a:t>404-785-6459 </a:t>
            </a:r>
            <a:r>
              <a:rPr lang="en-US" sz="1050" u="sng" dirty="0" smtClean="0">
                <a:solidFill>
                  <a:srgbClr val="000000"/>
                </a:solidFill>
                <a:latin typeface="Calibri" pitchFamily="34" charset="0"/>
                <a:hlinkClick r:id="rId4"/>
              </a:rPr>
              <a:t>Allison.wellons@choa.org</a:t>
            </a:r>
            <a:endParaRPr lang="en-US" sz="1050" dirty="0">
              <a:solidFill>
                <a:srgbClr val="000000"/>
              </a:solidFill>
              <a:latin typeface="Calibri" pitchFamily="34" charset="0"/>
            </a:endParaRPr>
          </a:p>
        </p:txBody>
      </p:sp>
      <p:sp>
        <p:nvSpPr>
          <p:cNvPr id="4" name="Rectangle 8"/>
          <p:cNvSpPr/>
          <p:nvPr/>
        </p:nvSpPr>
        <p:spPr>
          <a:xfrm>
            <a:off x="6945313" y="528636"/>
            <a:ext cx="1981200" cy="2100263"/>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300" b="1" kern="0" dirty="0" smtClean="0">
              <a:solidFill>
                <a:srgbClr val="000000"/>
              </a:solidFill>
              <a:latin typeface="+mn-lt"/>
              <a:cs typeface="+mn-cs"/>
            </a:endParaRP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Emory Clinical Research Services</a:t>
            </a:r>
          </a:p>
          <a:p>
            <a:pPr>
              <a:buSzPct val="100000"/>
              <a:buFont typeface="Wingdings" pitchFamily="2" charset="2"/>
              <a:buChar char="Ø"/>
            </a:pPr>
            <a:r>
              <a:rPr lang="en-US" sz="1050" b="1" dirty="0" smtClean="0">
                <a:solidFill>
                  <a:srgbClr val="000000"/>
                </a:solidFill>
                <a:latin typeface="+mn-lt"/>
              </a:rPr>
              <a:t>  Amanda Cook, Director </a:t>
            </a:r>
            <a:r>
              <a:rPr lang="en-US" sz="1050" dirty="0" smtClean="0">
                <a:solidFill>
                  <a:srgbClr val="000000"/>
                </a:solidFill>
                <a:latin typeface="+mn-lt"/>
              </a:rPr>
              <a:t> </a:t>
            </a:r>
          </a:p>
          <a:p>
            <a:pPr>
              <a:buSzPct val="100000"/>
            </a:pPr>
            <a:r>
              <a:rPr lang="en-US" sz="1050" dirty="0" smtClean="0">
                <a:latin typeface="+mn-lt"/>
              </a:rPr>
              <a:t>404-727-5234</a:t>
            </a:r>
            <a:endParaRPr lang="en-US" sz="1050" dirty="0">
              <a:latin typeface="+mn-lt"/>
            </a:endParaRPr>
          </a:p>
          <a:p>
            <a:pPr lvl="0">
              <a:buSzPct val="100000"/>
            </a:pPr>
            <a:r>
              <a:rPr lang="en-US" sz="1050" u="sng" dirty="0" smtClean="0">
                <a:latin typeface="+mn-lt"/>
                <a:hlinkClick r:id="rId5"/>
              </a:rPr>
              <a:t>amcook@emory.edu</a:t>
            </a:r>
            <a:r>
              <a:rPr lang="en-US" sz="1050" u="sng" dirty="0" smtClean="0">
                <a:latin typeface="+mn-lt"/>
              </a:rPr>
              <a:t> </a:t>
            </a:r>
          </a:p>
          <a:p>
            <a:pPr lvl="0">
              <a:buSzPct val="100000"/>
            </a:pPr>
            <a:r>
              <a:rPr lang="en-US" sz="1300" b="1" kern="0" dirty="0" smtClean="0">
                <a:solidFill>
                  <a:srgbClr val="000000"/>
                </a:solidFill>
                <a:latin typeface="+mn-lt"/>
                <a:cs typeface="+mn-cs"/>
              </a:rPr>
              <a:t>_____________________</a:t>
            </a: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Scientific Facilities Manager </a:t>
            </a:r>
          </a:p>
          <a:p>
            <a:pPr marL="171450" indent="-171450" fontAlgn="auto">
              <a:spcBef>
                <a:spcPts val="0"/>
              </a:spcBef>
              <a:spcAft>
                <a:spcPts val="0"/>
              </a:spcAft>
              <a:buFont typeface="Wingdings" panose="05000000000000000000" pitchFamily="2" charset="2"/>
              <a:buChar char="Ø"/>
              <a:defRPr sz="1800" b="0" i="0" u="none" strike="noStrike" kern="0" cap="none" spc="0" baseline="0">
                <a:solidFill>
                  <a:srgbClr val="000000"/>
                </a:solidFill>
                <a:uFillTx/>
              </a:defRPr>
            </a:pPr>
            <a:r>
              <a:rPr lang="en-US" sz="1050" b="1" kern="0" dirty="0" smtClean="0">
                <a:solidFill>
                  <a:srgbClr val="000000"/>
                </a:solidFill>
                <a:latin typeface="+mn-lt"/>
                <a:cs typeface="+mn-cs"/>
              </a:rPr>
              <a:t>Kira </a:t>
            </a:r>
            <a:r>
              <a:rPr lang="en-US" sz="1050" b="1" kern="0" dirty="0" err="1" smtClean="0">
                <a:solidFill>
                  <a:srgbClr val="000000"/>
                </a:solidFill>
                <a:latin typeface="+mn-lt"/>
                <a:cs typeface="+mn-cs"/>
              </a:rPr>
              <a:t>Moresco</a:t>
            </a:r>
            <a:r>
              <a:rPr lang="en-US" sz="1050" b="1" kern="0" dirty="0" smtClean="0">
                <a:solidFill>
                  <a:srgbClr val="000000"/>
                </a:solidFill>
                <a:latin typeface="+mn-lt"/>
                <a:cs typeface="+mn-cs"/>
              </a:rPr>
              <a:t>, MS</a:t>
            </a:r>
          </a:p>
          <a:p>
            <a:pPr fontAlgn="auto">
              <a:spcBef>
                <a:spcPts val="0"/>
              </a:spcBef>
              <a:spcAft>
                <a:spcPts val="0"/>
              </a:spcAft>
              <a:buSzPct val="100000"/>
              <a:defRPr sz="1800" b="0" i="0" u="none" strike="noStrike" kern="0" cap="none" spc="0" baseline="0">
                <a:solidFill>
                  <a:srgbClr val="000000"/>
                </a:solidFill>
                <a:uFillTx/>
              </a:defRPr>
            </a:pPr>
            <a:r>
              <a:rPr lang="en-US" sz="1050" dirty="0">
                <a:latin typeface="+mn-lt"/>
                <a:hlinkClick r:id="rId6"/>
              </a:rPr>
              <a:t>kira.moresco@emory.edu</a:t>
            </a:r>
            <a:endParaRPr lang="en-US" sz="1050" kern="0" dirty="0">
              <a:solidFill>
                <a:srgbClr val="000000"/>
              </a:solidFill>
              <a:latin typeface="+mn-lt"/>
              <a:cs typeface="+mn-cs"/>
            </a:endParaRPr>
          </a:p>
          <a:p>
            <a:pPr lvl="0"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rPr>
              <a:t>HSRB, </a:t>
            </a:r>
            <a:r>
              <a:rPr lang="en-US" sz="1050" kern="0" dirty="0" smtClean="0">
                <a:solidFill>
                  <a:srgbClr val="000000"/>
                </a:solidFill>
                <a:latin typeface="Calibri"/>
              </a:rPr>
              <a:t>G72, 404-727-6515</a:t>
            </a:r>
            <a:endParaRPr lang="en-US" sz="1050" kern="0" dirty="0">
              <a:solidFill>
                <a:srgbClr val="000000"/>
              </a:solidFill>
              <a:latin typeface="Calibri"/>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smtClean="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smtClean="0">
                <a:solidFill>
                  <a:srgbClr val="000000"/>
                </a:solidFill>
                <a:latin typeface="Calibri"/>
                <a:cs typeface="+mn-cs"/>
              </a:rPr>
              <a:t>  Manager</a:t>
            </a:r>
            <a:r>
              <a:rPr lang="en-US" sz="1050" b="1" kern="0" dirty="0">
                <a:solidFill>
                  <a:srgbClr val="000000"/>
                </a:solidFill>
                <a:latin typeface="Calibri"/>
                <a:cs typeface="+mn-cs"/>
              </a:rPr>
              <a:t>, Hughes Spalding/Scottish Rite campuses:</a:t>
            </a:r>
            <a:r>
              <a:rPr lang="en-US" sz="1050" kern="0" dirty="0">
                <a:solidFill>
                  <a:srgbClr val="000000"/>
                </a:solidFill>
                <a:latin typeface="Calibri"/>
                <a:cs typeface="+mn-cs"/>
              </a:rPr>
              <a:t> </a:t>
            </a:r>
            <a:r>
              <a:rPr lang="en-US" sz="1050" b="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404-785-2269 </a:t>
            </a:r>
            <a:r>
              <a:rPr lang="en-US" sz="1050" u="sng" kern="0" dirty="0" smtClean="0">
                <a:solidFill>
                  <a:srgbClr val="000000"/>
                </a:solidFill>
                <a:latin typeface="Calibri"/>
                <a:cs typeface="+mn-cs"/>
                <a:hlinkClick r:id="rId7"/>
              </a:rPr>
              <a:t>beena.desai@choa.org</a:t>
            </a:r>
            <a:endParaRPr lang="en-US" sz="105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smtClean="0">
                <a:solidFill>
                  <a:srgbClr val="000000"/>
                </a:solidFill>
                <a:latin typeface="Calibri"/>
                <a:cs typeface="+mn-cs"/>
              </a:rPr>
              <a:t>  Nurse </a:t>
            </a:r>
            <a:r>
              <a:rPr lang="en-US" sz="1050" b="1" kern="0" dirty="0">
                <a:solidFill>
                  <a:srgbClr val="000000"/>
                </a:solidFill>
                <a:latin typeface="Calibri"/>
                <a:cs typeface="+mn-cs"/>
              </a:rPr>
              <a:t>Manager, Pediatric Research Unit </a:t>
            </a:r>
            <a:r>
              <a:rPr lang="en-US" sz="1050" b="1" kern="0" dirty="0" smtClean="0">
                <a:solidFill>
                  <a:srgbClr val="000000"/>
                </a:solidFill>
                <a:latin typeface="Calibri"/>
                <a:cs typeface="+mn-cs"/>
              </a:rPr>
              <a:t>(PRC/Egleston</a:t>
            </a:r>
            <a:r>
              <a:rPr lang="en-US" sz="1050" b="1" kern="0" dirty="0">
                <a:solidFill>
                  <a:srgbClr val="000000"/>
                </a:solidFill>
                <a:latin typeface="Calibri"/>
                <a:cs typeface="+mn-cs"/>
              </a:rPr>
              <a:t>):</a:t>
            </a:r>
            <a:r>
              <a:rPr lang="en-US" sz="1050" kern="0" dirty="0">
                <a:solidFill>
                  <a:srgbClr val="000000"/>
                </a:solidFill>
                <a:latin typeface="Calibri"/>
                <a:cs typeface="+mn-cs"/>
              </a:rPr>
              <a:t> </a:t>
            </a:r>
            <a:r>
              <a:rPr lang="en-US" sz="1050" b="1" kern="0" dirty="0">
                <a:solidFill>
                  <a:srgbClr val="000000"/>
                </a:solidFill>
                <a:latin typeface="Calibri"/>
                <a:cs typeface="+mn-cs"/>
              </a:rPr>
              <a:t>Stephanie Meisner,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8"/>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404-785-0400-main number</a:t>
            </a:r>
            <a:endParaRPr lang="en-US" sz="1050" kern="0" dirty="0">
              <a:solidFill>
                <a:srgbClr val="000000"/>
              </a:solidFill>
              <a:latin typeface="Calibri"/>
              <a:cs typeface="+mn-cs"/>
            </a:endParaRP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3175">
            <a:solidFill>
              <a:schemeClr val="tx1"/>
            </a:solidFill>
            <a:miter lim="800000"/>
            <a:headEnd/>
            <a:tailEnd/>
          </a:ln>
        </p:spPr>
        <p:txBody>
          <a:bodyPr>
            <a:spAutoFit/>
          </a:bodyPr>
          <a:lstStyle/>
          <a:p>
            <a:r>
              <a:rPr lang="en-US" sz="1300" b="1" dirty="0">
                <a:solidFill>
                  <a:srgbClr val="000000"/>
                </a:solidFill>
                <a:latin typeface="Calibri" pitchFamily="34" charset="0"/>
              </a:rPr>
              <a:t>Grant and Manuscript Support</a:t>
            </a:r>
            <a:endParaRPr lang="en-US" sz="1300" dirty="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dirty="0" smtClean="0">
                <a:solidFill>
                  <a:srgbClr val="000000"/>
                </a:solidFill>
                <a:latin typeface="Calibri" pitchFamily="34" charset="0"/>
              </a:rPr>
              <a:t>  Stacy </a:t>
            </a:r>
            <a:r>
              <a:rPr lang="en-US" sz="1100" b="1" dirty="0">
                <a:solidFill>
                  <a:srgbClr val="000000"/>
                </a:solidFill>
                <a:latin typeface="Calibri" pitchFamily="34" charset="0"/>
              </a:rPr>
              <a:t>Heilman, PhD Grants Advocate </a:t>
            </a:r>
            <a:endParaRPr lang="en-US" sz="1100" b="1" dirty="0" smtClean="0">
              <a:solidFill>
                <a:srgbClr val="000000"/>
              </a:solidFill>
              <a:latin typeface="Calibri" pitchFamily="34" charset="0"/>
            </a:endParaRPr>
          </a:p>
          <a:p>
            <a:pPr>
              <a:buSzPct val="100000"/>
            </a:pPr>
            <a:r>
              <a:rPr lang="en-US" sz="1100" dirty="0" smtClean="0">
                <a:solidFill>
                  <a:srgbClr val="000000"/>
                </a:solidFill>
                <a:latin typeface="Calibri" pitchFamily="34" charset="0"/>
              </a:rPr>
              <a:t>404-727-4819 </a:t>
            </a:r>
            <a:r>
              <a:rPr lang="en-US" sz="1100" dirty="0" smtClean="0">
                <a:solidFill>
                  <a:srgbClr val="000000"/>
                </a:solidFill>
                <a:latin typeface="Calibri" pitchFamily="34" charset="0"/>
                <a:hlinkClick r:id="rId9"/>
              </a:rPr>
              <a:t>stacy.heilman@emory.edu</a:t>
            </a:r>
            <a:endParaRPr lang="en-US" sz="1100" dirty="0" smtClean="0">
              <a:solidFill>
                <a:srgbClr val="000000"/>
              </a:solidFill>
              <a:latin typeface="Calibri" pitchFamily="34" charset="0"/>
            </a:endParaRPr>
          </a:p>
          <a:p>
            <a:pPr>
              <a:buSzPct val="100000"/>
              <a:buFont typeface="Arial" charset="0"/>
              <a:buChar char="•"/>
            </a:pPr>
            <a:r>
              <a:rPr lang="en-US" sz="1050" i="1" dirty="0" smtClean="0">
                <a:solidFill>
                  <a:srgbClr val="000000"/>
                </a:solidFill>
                <a:latin typeface="Calibri" pitchFamily="34" charset="0"/>
              </a:rPr>
              <a:t>Assistance with finding grant opportunities and connecting to collaborators</a:t>
            </a:r>
          </a:p>
          <a:p>
            <a:pPr>
              <a:buSzPct val="100000"/>
              <a:buFont typeface="Arial" charset="0"/>
              <a:buChar char="•"/>
            </a:pPr>
            <a:r>
              <a:rPr lang="en-US" sz="1050" i="1" dirty="0" smtClean="0">
                <a:solidFill>
                  <a:srgbClr val="000000"/>
                </a:solidFill>
                <a:latin typeface="Calibri" pitchFamily="34" charset="0"/>
              </a:rPr>
              <a:t>Core laboratory assistance, supervision</a:t>
            </a:r>
            <a:endParaRPr lang="en-US" sz="1050" i="1" dirty="0">
              <a:solidFill>
                <a:srgbClr val="000000"/>
              </a:solidFill>
              <a:latin typeface="Calibri" pitchFamily="34" charset="0"/>
            </a:endParaRPr>
          </a:p>
        </p:txBody>
      </p:sp>
      <p:sp>
        <p:nvSpPr>
          <p:cNvPr id="14344" name="Rektangel 13"/>
          <p:cNvSpPr>
            <a:spLocks noChangeArrowheads="1"/>
          </p:cNvSpPr>
          <p:nvPr/>
        </p:nvSpPr>
        <p:spPr bwMode="auto">
          <a:xfrm>
            <a:off x="6934200" y="2590800"/>
            <a:ext cx="1981200" cy="1938992"/>
          </a:xfrm>
          <a:prstGeom prst="rect">
            <a:avLst/>
          </a:prstGeom>
          <a:solidFill>
            <a:srgbClr val="F7F0DE"/>
          </a:solidFill>
          <a:ln w="9528">
            <a:solidFill>
              <a:srgbClr val="000000"/>
            </a:solidFill>
            <a:miter lim="800000"/>
            <a:headEnd/>
            <a:tailEnd/>
          </a:ln>
        </p:spPr>
        <p:txBody>
          <a:bodyPr>
            <a:spAutoFit/>
          </a:bodyPr>
          <a:lstStyle/>
          <a:p>
            <a:r>
              <a:rPr lang="en-US" sz="1050" b="1" dirty="0" smtClean="0">
                <a:solidFill>
                  <a:srgbClr val="000000"/>
                </a:solidFill>
                <a:latin typeface="Calibri" pitchFamily="34" charset="0"/>
              </a:rPr>
              <a:t>Equipment Core:</a:t>
            </a:r>
            <a:r>
              <a:rPr lang="en-US" sz="1050" dirty="0" smtClean="0">
                <a:solidFill>
                  <a:srgbClr val="000000"/>
                </a:solidFill>
                <a:latin typeface="Calibri" pitchFamily="34" charset="0"/>
              </a:rPr>
              <a:t> </a:t>
            </a:r>
            <a:r>
              <a:rPr lang="en-US" sz="1000" i="1" dirty="0" smtClean="0">
                <a:solidFill>
                  <a:srgbClr val="000000"/>
                </a:solidFill>
                <a:latin typeface="Calibri" pitchFamily="34" charset="0"/>
              </a:rPr>
              <a:t>Biosafety cabinet, incubators, clinical centrifuge, real-time PCR machine, standard PCR machine, </a:t>
            </a:r>
            <a:r>
              <a:rPr lang="en-US" sz="1000" i="1" dirty="0" err="1" smtClean="0">
                <a:solidFill>
                  <a:srgbClr val="000000"/>
                </a:solidFill>
                <a:latin typeface="Calibri" pitchFamily="34" charset="0"/>
              </a:rPr>
              <a:t>multilabel</a:t>
            </a:r>
            <a:r>
              <a:rPr lang="en-US" sz="1000" i="1" dirty="0" smtClean="0">
                <a:solidFill>
                  <a:srgbClr val="000000"/>
                </a:solidFill>
                <a:latin typeface="Calibri" pitchFamily="34" charset="0"/>
              </a:rPr>
              <a:t> plate reader, gel documentation system on order  </a:t>
            </a:r>
            <a:r>
              <a:rPr lang="en-US" sz="1000" b="1" dirty="0" smtClean="0">
                <a:solidFill>
                  <a:srgbClr val="000000"/>
                </a:solidFill>
                <a:latin typeface="Calibri" pitchFamily="34" charset="0"/>
              </a:rPr>
              <a:t>Services</a:t>
            </a:r>
            <a:r>
              <a:rPr lang="en-US" sz="1000" dirty="0" smtClean="0">
                <a:solidFill>
                  <a:srgbClr val="000000"/>
                </a:solidFill>
                <a:latin typeface="Calibri" pitchFamily="34" charset="0"/>
              </a:rPr>
              <a:t>: </a:t>
            </a:r>
            <a:r>
              <a:rPr lang="en-US" sz="1000" i="1" dirty="0">
                <a:solidFill>
                  <a:srgbClr val="000000"/>
                </a:solidFill>
                <a:latin typeface="Calibri" pitchFamily="34" charset="0"/>
              </a:rPr>
              <a:t>T</a:t>
            </a:r>
            <a:r>
              <a:rPr lang="en-US" sz="1000" i="1" dirty="0" smtClean="0">
                <a:solidFill>
                  <a:srgbClr val="000000"/>
                </a:solidFill>
                <a:latin typeface="Calibri" pitchFamily="34" charset="0"/>
              </a:rPr>
              <a:t>his core provides common equipment for investigator’s use, including access to benchtop space and hood space, centrifuges for clinical specimen processing</a:t>
            </a:r>
          </a:p>
          <a:p>
            <a:endParaRPr lang="en-US" sz="1000" b="1" i="1" dirty="0">
              <a:solidFill>
                <a:srgbClr val="000000"/>
              </a:solidFill>
              <a:latin typeface="Calibri" pitchFamily="34" charset="0"/>
            </a:endParaRPr>
          </a:p>
        </p:txBody>
      </p:sp>
      <p:sp>
        <p:nvSpPr>
          <p:cNvPr id="10" name="Rektangel 13"/>
          <p:cNvSpPr/>
          <p:nvPr/>
        </p:nvSpPr>
        <p:spPr>
          <a:xfrm>
            <a:off x="3219459" y="4470400"/>
            <a:ext cx="1801803" cy="2229177"/>
          </a:xfrm>
          <a:prstGeom prst="rect">
            <a:avLst/>
          </a:prstGeom>
          <a:solidFill>
            <a:srgbClr val="E8D19D"/>
          </a:solidFill>
          <a:ln w="9528">
            <a:solidFill>
              <a:srgbClr val="000000"/>
            </a:solidFill>
            <a:prstDash val="solid"/>
            <a:miter/>
          </a:ln>
        </p:spPr>
        <p:txBody>
          <a:bodyPr wrap="square">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b="1" dirty="0" smtClean="0">
                <a:latin typeface="+mn-lt"/>
                <a:cs typeface="+mn-cs"/>
              </a:rPr>
              <a:t>Courtney </a:t>
            </a:r>
            <a:r>
              <a:rPr lang="en-US" sz="1050" b="1" dirty="0">
                <a:latin typeface="+mn-lt"/>
                <a:cs typeface="+mn-cs"/>
              </a:rPr>
              <a:t>McCracken, </a:t>
            </a:r>
            <a:r>
              <a:rPr lang="en-US" sz="1050" b="1" dirty="0" smtClean="0">
                <a:latin typeface="+mn-lt"/>
                <a:cs typeface="+mn-cs"/>
              </a:rPr>
              <a:t>PhD</a:t>
            </a:r>
          </a:p>
          <a:p>
            <a:pPr marL="171450" indent="-171450" fontAlgn="auto">
              <a:spcBef>
                <a:spcPts val="0"/>
              </a:spcBef>
              <a:spcAft>
                <a:spcPts val="0"/>
              </a:spcAft>
              <a:buFont typeface="Wingdings" panose="05000000000000000000" pitchFamily="2" charset="2"/>
              <a:buChar char="§"/>
              <a:defRPr/>
            </a:pPr>
            <a:r>
              <a:rPr lang="en-US" sz="1000" dirty="0">
                <a:latin typeface="+mn-lt"/>
              </a:rPr>
              <a:t>Traci Leong, PhD</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Scott </a:t>
            </a:r>
            <a:r>
              <a:rPr lang="en-US" sz="1000" dirty="0">
                <a:latin typeface="+mn-lt"/>
                <a:cs typeface="+mn-cs"/>
              </a:rPr>
              <a:t>Gillespie, </a:t>
            </a:r>
            <a:r>
              <a:rPr lang="en-US" sz="1000" dirty="0" smtClean="0">
                <a:latin typeface="+mn-lt"/>
                <a:cs typeface="+mn-cs"/>
              </a:rPr>
              <a:t>MS</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Mike </a:t>
            </a:r>
            <a:r>
              <a:rPr lang="en-US" sz="1000" dirty="0" err="1" smtClean="0">
                <a:latin typeface="+mn-lt"/>
                <a:cs typeface="+mn-cs"/>
              </a:rPr>
              <a:t>Kelleman</a:t>
            </a:r>
            <a:r>
              <a:rPr lang="en-US" sz="1000" dirty="0" smtClean="0">
                <a:latin typeface="+mn-lt"/>
                <a:cs typeface="+mn-cs"/>
              </a:rPr>
              <a:t>, MSPH</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Curtis Travers, MPH</a:t>
            </a:r>
            <a:endParaRPr lang="en-US" sz="100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10"/>
            </a:endParaRPr>
          </a:p>
          <a:p>
            <a:pPr fontAlgn="auto">
              <a:spcBef>
                <a:spcPts val="0"/>
              </a:spcBef>
              <a:spcAft>
                <a:spcPts val="0"/>
              </a:spcAft>
              <a:defRPr/>
            </a:pPr>
            <a:r>
              <a:rPr lang="en-US" sz="950" u="sng" dirty="0" smtClean="0">
                <a:latin typeface="+mn-lt"/>
                <a:cs typeface="+mn-cs"/>
                <a:hlinkClick r:id="rId10"/>
              </a:rPr>
              <a:t>http</a:t>
            </a:r>
            <a:r>
              <a:rPr lang="en-US" sz="950" u="sng" dirty="0">
                <a:latin typeface="+mn-lt"/>
                <a:cs typeface="+mn-cs"/>
                <a:hlinkClick r:id="rId10"/>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endParaRPr lang="en-US" sz="950" dirty="0">
              <a:latin typeface="+mn-lt"/>
              <a:cs typeface="+mn-cs"/>
            </a:endParaRPr>
          </a:p>
          <a:p>
            <a:pPr fontAlgn="auto">
              <a:spcBef>
                <a:spcPts val="0"/>
              </a:spcBef>
              <a:spcAft>
                <a:spcPts val="0"/>
              </a:spcAft>
              <a:defRPr/>
            </a:pPr>
            <a:endParaRPr lang="en-US" sz="950" dirty="0" smtClean="0">
              <a:latin typeface="+mn-lt"/>
              <a:cs typeface="+mn-cs"/>
            </a:endParaRPr>
          </a:p>
          <a:p>
            <a:pPr fontAlgn="auto">
              <a:spcBef>
                <a:spcPts val="0"/>
              </a:spcBef>
              <a:spcAft>
                <a:spcPts val="0"/>
              </a:spcAft>
              <a:defRPr/>
            </a:pPr>
            <a:endParaRPr lang="en-US" sz="950" dirty="0">
              <a:latin typeface="+mn-lt"/>
              <a:cs typeface="+mn-cs"/>
            </a:endParaRPr>
          </a:p>
        </p:txBody>
      </p:sp>
      <p:sp>
        <p:nvSpPr>
          <p:cNvPr id="14346" name="Rektangel 13"/>
          <p:cNvSpPr>
            <a:spLocks noChangeArrowheads="1"/>
          </p:cNvSpPr>
          <p:nvPr/>
        </p:nvSpPr>
        <p:spPr bwMode="auto">
          <a:xfrm>
            <a:off x="5040313" y="4470400"/>
            <a:ext cx="1905000" cy="2246769"/>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a:t>
            </a:r>
            <a:r>
              <a:rPr lang="en-US" sz="1000" b="1" dirty="0" smtClean="0">
                <a:solidFill>
                  <a:srgbClr val="000000"/>
                </a:solidFill>
                <a:latin typeface="Calibri" pitchFamily="34" charset="0"/>
              </a:rPr>
              <a:t>Unit (PRC/Egleston) </a:t>
            </a:r>
            <a:r>
              <a:rPr lang="en-US" sz="900" b="1" dirty="0" smtClean="0">
                <a:solidFill>
                  <a:srgbClr val="000000"/>
                </a:solidFill>
                <a:latin typeface="Calibri" pitchFamily="34" charset="0"/>
              </a:rPr>
              <a:t>Services</a:t>
            </a:r>
            <a:r>
              <a:rPr lang="en-US" sz="900" b="1" dirty="0">
                <a:solidFill>
                  <a:srgbClr val="000000"/>
                </a:solidFill>
                <a:latin typeface="Calibri" pitchFamily="34" charset="0"/>
              </a:rPr>
              <a:t>– </a:t>
            </a:r>
            <a:r>
              <a:rPr lang="en-US" sz="800" i="1" dirty="0">
                <a:solidFill>
                  <a:srgbClr val="000000"/>
                </a:solidFill>
                <a:latin typeface="Calibri" pitchFamily="34" charset="0"/>
              </a:rPr>
              <a:t>A four-bed outpatient research </a:t>
            </a:r>
            <a:r>
              <a:rPr lang="en-US" sz="800" i="1" dirty="0" smtClean="0">
                <a:solidFill>
                  <a:srgbClr val="000000"/>
                </a:solidFill>
                <a:latin typeface="Calibri" pitchFamily="34" charset="0"/>
              </a:rPr>
              <a:t>unit/ </a:t>
            </a:r>
            <a:r>
              <a:rPr lang="en-US" sz="800" i="1" dirty="0">
                <a:solidFill>
                  <a:srgbClr val="000000"/>
                </a:solidFill>
                <a:latin typeface="Calibri" pitchFamily="34" charset="0"/>
              </a:rPr>
              <a:t>A four-bed inpatient research </a:t>
            </a:r>
            <a:r>
              <a:rPr lang="en-US" sz="800" i="1" dirty="0" smtClean="0">
                <a:solidFill>
                  <a:srgbClr val="000000"/>
                </a:solidFill>
                <a:latin typeface="Calibri" pitchFamily="34" charset="0"/>
              </a:rPr>
              <a:t>unit/ </a:t>
            </a:r>
            <a:r>
              <a:rPr lang="en-US" sz="800" i="1" dirty="0">
                <a:solidFill>
                  <a:srgbClr val="000000"/>
                </a:solidFill>
                <a:latin typeface="Calibri" pitchFamily="34" charset="0"/>
              </a:rPr>
              <a:t>A core research </a:t>
            </a:r>
            <a:r>
              <a:rPr lang="en-US" sz="800" i="1" dirty="0" smtClean="0">
                <a:solidFill>
                  <a:srgbClr val="000000"/>
                </a:solidFill>
                <a:latin typeface="Calibri" pitchFamily="34" charset="0"/>
              </a:rPr>
              <a:t>lab/A </a:t>
            </a:r>
            <a:r>
              <a:rPr lang="en-US" sz="800" i="1" dirty="0">
                <a:solidFill>
                  <a:srgbClr val="000000"/>
                </a:solidFill>
                <a:latin typeface="Calibri" pitchFamily="34" charset="0"/>
              </a:rPr>
              <a:t>research </a:t>
            </a:r>
            <a:r>
              <a:rPr lang="en-US" sz="800" i="1" dirty="0" smtClean="0">
                <a:solidFill>
                  <a:srgbClr val="000000"/>
                </a:solidFill>
                <a:latin typeface="Calibri" pitchFamily="34" charset="0"/>
              </a:rPr>
              <a:t>pharmacy/ </a:t>
            </a:r>
            <a:r>
              <a:rPr lang="en-US" sz="800" i="1" dirty="0" err="1" smtClean="0">
                <a:solidFill>
                  <a:srgbClr val="000000"/>
                </a:solidFill>
                <a:latin typeface="Calibri" pitchFamily="34" charset="0"/>
              </a:rPr>
              <a:t>Bionutrition</a:t>
            </a:r>
            <a:r>
              <a:rPr lang="en-US" sz="800" i="1" dirty="0" smtClean="0">
                <a:solidFill>
                  <a:srgbClr val="000000"/>
                </a:solidFill>
                <a:latin typeface="Calibri" pitchFamily="34" charset="0"/>
              </a:rPr>
              <a:t> services/Nursing </a:t>
            </a:r>
            <a:r>
              <a:rPr lang="en-US" sz="800" i="1" dirty="0">
                <a:solidFill>
                  <a:srgbClr val="000000"/>
                </a:solidFill>
                <a:latin typeface="Calibri" pitchFamily="34" charset="0"/>
              </a:rPr>
              <a:t>Services including, but limited </a:t>
            </a:r>
            <a:r>
              <a:rPr lang="en-US" sz="800" i="1" dirty="0" smtClean="0">
                <a:solidFill>
                  <a:srgbClr val="000000"/>
                </a:solidFill>
                <a:latin typeface="Calibri" pitchFamily="34" charset="0"/>
              </a:rPr>
              <a:t>to: Medication </a:t>
            </a:r>
            <a:r>
              <a:rPr lang="en-US" sz="800" i="1" dirty="0">
                <a:solidFill>
                  <a:srgbClr val="000000"/>
                </a:solidFill>
                <a:latin typeface="Calibri" pitchFamily="34" charset="0"/>
              </a:rPr>
              <a:t>administration including investigational </a:t>
            </a:r>
            <a:r>
              <a:rPr lang="en-US" sz="800" i="1" dirty="0" smtClean="0">
                <a:solidFill>
                  <a:srgbClr val="000000"/>
                </a:solidFill>
                <a:latin typeface="Calibri" pitchFamily="34" charset="0"/>
              </a:rPr>
              <a:t>drugs; I.V. access </a:t>
            </a:r>
            <a:r>
              <a:rPr lang="en-US" sz="800" i="1" dirty="0">
                <a:solidFill>
                  <a:srgbClr val="000000"/>
                </a:solidFill>
                <a:latin typeface="Calibri" pitchFamily="34" charset="0"/>
              </a:rPr>
              <a:t>and port </a:t>
            </a:r>
            <a:r>
              <a:rPr lang="en-US" sz="800" i="1" dirty="0" smtClean="0">
                <a:solidFill>
                  <a:srgbClr val="000000"/>
                </a:solidFill>
                <a:latin typeface="Calibri" pitchFamily="34" charset="0"/>
              </a:rPr>
              <a:t>access; I.V</a:t>
            </a:r>
            <a:r>
              <a:rPr lang="en-US" sz="800" i="1" dirty="0">
                <a:solidFill>
                  <a:srgbClr val="000000"/>
                </a:solidFill>
                <a:latin typeface="Calibri" pitchFamily="34" charset="0"/>
              </a:rPr>
              <a:t>. </a:t>
            </a:r>
            <a:r>
              <a:rPr lang="en-US" sz="800" i="1" dirty="0" smtClean="0">
                <a:solidFill>
                  <a:srgbClr val="000000"/>
                </a:solidFill>
                <a:latin typeface="Calibri" pitchFamily="34" charset="0"/>
              </a:rPr>
              <a:t>infusions; Routine </a:t>
            </a:r>
            <a:r>
              <a:rPr lang="en-US" sz="800" i="1" dirty="0">
                <a:solidFill>
                  <a:srgbClr val="000000"/>
                </a:solidFill>
                <a:latin typeface="Calibri" pitchFamily="34" charset="0"/>
              </a:rPr>
              <a:t>and complex vital sign </a:t>
            </a:r>
            <a:r>
              <a:rPr lang="en-US" sz="800" i="1" dirty="0" smtClean="0">
                <a:solidFill>
                  <a:srgbClr val="000000"/>
                </a:solidFill>
                <a:latin typeface="Calibri" pitchFamily="34" charset="0"/>
              </a:rPr>
              <a:t>monitoring; Phlebotomy; Timed </a:t>
            </a:r>
            <a:r>
              <a:rPr lang="en-US" sz="800" i="1" dirty="0">
                <a:solidFill>
                  <a:srgbClr val="000000"/>
                </a:solidFill>
                <a:latin typeface="Calibri" pitchFamily="34" charset="0"/>
              </a:rPr>
              <a:t>specimen collections such as PK trials and oral glucose tolerance </a:t>
            </a:r>
            <a:r>
              <a:rPr lang="en-US" sz="800" i="1" dirty="0" smtClean="0">
                <a:solidFill>
                  <a:srgbClr val="000000"/>
                </a:solidFill>
                <a:latin typeface="Calibri" pitchFamily="34" charset="0"/>
              </a:rPr>
              <a:t>tests; Telemetry monitoring</a:t>
            </a:r>
            <a:r>
              <a:rPr lang="en-US" sz="800" i="1" dirty="0">
                <a:solidFill>
                  <a:srgbClr val="000000"/>
                </a:solidFill>
                <a:latin typeface="Calibri" pitchFamily="34" charset="0"/>
              </a:rPr>
              <a:t>; For more information, please visit: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dirty="0">
                <a:solidFill>
                  <a:srgbClr val="000000"/>
                </a:solidFill>
                <a:latin typeface="Calibri" pitchFamily="34" charset="0"/>
              </a:rPr>
              <a:t>Research Resources</a:t>
            </a:r>
            <a:r>
              <a:rPr lang="en-US" sz="1000" dirty="0">
                <a:solidFill>
                  <a:srgbClr val="000000"/>
                </a:solidFill>
                <a:latin typeface="Calibri" pitchFamily="34" charset="0"/>
              </a:rPr>
              <a:t>:</a:t>
            </a:r>
          </a:p>
          <a:p>
            <a:r>
              <a:rPr lang="en-US" sz="1000" dirty="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dirty="0">
                <a:solidFill>
                  <a:srgbClr val="000000"/>
                </a:solidFill>
                <a:latin typeface="Calibri" pitchFamily="34" charset="0"/>
                <a:hlinkClick r:id="rId11"/>
              </a:rPr>
              <a:t>www.pedsresearch.org</a:t>
            </a:r>
            <a:r>
              <a:rPr lang="en-US" sz="1000" dirty="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dirty="0">
                <a:solidFill>
                  <a:srgbClr val="000000"/>
                </a:solidFill>
                <a:latin typeface="Calibri" pitchFamily="34" charset="0"/>
                <a:hlinkClick r:id="rId12"/>
              </a:rPr>
              <a:t>paul.spearman@emory.edu</a:t>
            </a:r>
            <a:r>
              <a:rPr lang="en-US" sz="1000" dirty="0">
                <a:solidFill>
                  <a:srgbClr val="000000"/>
                </a:solidFill>
                <a:latin typeface="Calibri" pitchFamily="34" charset="0"/>
              </a:rPr>
              <a:t>).</a:t>
            </a:r>
          </a:p>
          <a:p>
            <a:pPr>
              <a:spcBef>
                <a:spcPts val="300"/>
              </a:spcBef>
              <a:buSzPct val="100000"/>
              <a:buFont typeface="Arial" charset="0"/>
              <a:buChar char="•"/>
            </a:pPr>
            <a:endParaRPr lang="en-US" sz="1200" dirty="0">
              <a:solidFill>
                <a:srgbClr val="000000"/>
              </a:solidFill>
              <a:latin typeface="Calibri" pitchFamily="34" charset="0"/>
            </a:endParaRPr>
          </a:p>
        </p:txBody>
      </p:sp>
      <p:sp>
        <p:nvSpPr>
          <p:cNvPr id="14350" name="Rectangle 24"/>
          <p:cNvSpPr>
            <a:spLocks noChangeArrowheads="1"/>
          </p:cNvSpPr>
          <p:nvPr/>
        </p:nvSpPr>
        <p:spPr bwMode="auto">
          <a:xfrm>
            <a:off x="6934200" y="4476750"/>
            <a:ext cx="1981200" cy="2222827"/>
          </a:xfrm>
          <a:prstGeom prst="rect">
            <a:avLst/>
          </a:prstGeom>
          <a:solidFill>
            <a:srgbClr val="E8D19D"/>
          </a:solidFill>
          <a:ln w="9528">
            <a:solidFill>
              <a:srgbClr val="000000"/>
            </a:solidFill>
            <a:miter lim="800000"/>
            <a:headEnd/>
            <a:tailEnd/>
          </a:ln>
        </p:spPr>
        <p:txBody>
          <a:bodyPr anchor="ctr"/>
          <a:lstStyle/>
          <a:p>
            <a:endParaRPr lang="en-US" sz="1300" b="1" dirty="0" smtClean="0">
              <a:solidFill>
                <a:srgbClr val="000000"/>
              </a:solidFill>
              <a:latin typeface="Calibri" pitchFamily="34" charset="0"/>
              <a:ea typeface="Calibri" pitchFamily="34" charset="0"/>
              <a:cs typeface="Times New Roman" pitchFamily="18" charset="0"/>
            </a:endParaRPr>
          </a:p>
          <a:p>
            <a:r>
              <a:rPr lang="en-US" sz="1300" b="1" dirty="0" smtClean="0">
                <a:solidFill>
                  <a:srgbClr val="000000"/>
                </a:solidFill>
                <a:latin typeface="Calibri" pitchFamily="34" charset="0"/>
                <a:ea typeface="Calibri" pitchFamily="34" charset="0"/>
                <a:cs typeface="Times New Roman" pitchFamily="18" charset="0"/>
              </a:rPr>
              <a:t>Laboratory </a:t>
            </a:r>
            <a:r>
              <a:rPr lang="en-US" sz="1300" b="1" dirty="0">
                <a:solidFill>
                  <a:srgbClr val="000000"/>
                </a:solidFill>
                <a:latin typeface="Calibri" pitchFamily="34" charset="0"/>
                <a:ea typeface="Calibri" pitchFamily="34" charset="0"/>
                <a:cs typeface="Times New Roman" pitchFamily="18" charset="0"/>
              </a:rPr>
              <a:t>Specimen Processing: </a:t>
            </a:r>
            <a:r>
              <a:rPr lang="en-US" sz="1000" b="1" dirty="0" smtClean="0">
                <a:solidFill>
                  <a:srgbClr val="000000"/>
                </a:solidFill>
                <a:latin typeface="Calibri" pitchFamily="34" charset="0"/>
                <a:ea typeface="Calibri" pitchFamily="34" charset="0"/>
                <a:cs typeface="Times New Roman" pitchFamily="18" charset="0"/>
              </a:rPr>
              <a:t>Clinical Laboratory at Egleston and Scottish Rite</a:t>
            </a:r>
            <a:endParaRPr lang="en-US" sz="1000" dirty="0">
              <a:solidFill>
                <a:srgbClr val="000000"/>
              </a:solidFill>
              <a:latin typeface="Calibri" pitchFamily="34" charset="0"/>
              <a:ea typeface="Calibri" pitchFamily="34" charset="0"/>
              <a:cs typeface="Times New Roman" pitchFamily="18" charset="0"/>
            </a:endParaRPr>
          </a:p>
          <a:p>
            <a:pPr marL="171450" indent="-171450" hangingPunct="0">
              <a:buFont typeface="Wingdings" panose="05000000000000000000" pitchFamily="2" charset="2"/>
              <a:buChar char="Ø"/>
            </a:pPr>
            <a:r>
              <a:rPr lang="en-US" sz="1000" b="1" dirty="0">
                <a:solidFill>
                  <a:srgbClr val="000000"/>
                </a:solidFill>
                <a:latin typeface="Calibri" pitchFamily="34" charset="0"/>
                <a:ea typeface="Calibri" pitchFamily="34" charset="0"/>
                <a:cs typeface="Times New Roman" pitchFamily="18" charset="0"/>
              </a:rPr>
              <a:t>Heather </a:t>
            </a:r>
            <a:r>
              <a:rPr lang="en-US" sz="1000" b="1" dirty="0" smtClean="0">
                <a:solidFill>
                  <a:srgbClr val="000000"/>
                </a:solidFill>
                <a:latin typeface="Calibri" pitchFamily="34" charset="0"/>
                <a:ea typeface="Calibri" pitchFamily="34" charset="0"/>
                <a:cs typeface="Times New Roman" pitchFamily="18" charset="0"/>
              </a:rPr>
              <a:t>MacDonald, Manager, </a:t>
            </a:r>
            <a:r>
              <a:rPr lang="en-US" sz="1000" dirty="0" smtClean="0">
                <a:solidFill>
                  <a:srgbClr val="000000"/>
                </a:solidFill>
                <a:latin typeface="Calibri" pitchFamily="34" charset="0"/>
                <a:ea typeface="Calibri" pitchFamily="34" charset="0"/>
                <a:cs typeface="Times New Roman" pitchFamily="18" charset="0"/>
              </a:rPr>
              <a:t>Advanced </a:t>
            </a:r>
            <a:r>
              <a:rPr lang="en-US" sz="1000" dirty="0">
                <a:solidFill>
                  <a:srgbClr val="000000"/>
                </a:solidFill>
                <a:latin typeface="Calibri" pitchFamily="34" charset="0"/>
                <a:ea typeface="Calibri" pitchFamily="34" charset="0"/>
                <a:cs typeface="Times New Roman" pitchFamily="18" charset="0"/>
              </a:rPr>
              <a:t>Diagnostics Laboratory </a:t>
            </a:r>
          </a:p>
          <a:p>
            <a:pPr hangingPunct="0"/>
            <a:r>
              <a:rPr lang="en-US" sz="1000" dirty="0" smtClean="0">
                <a:solidFill>
                  <a:srgbClr val="000000"/>
                </a:solidFill>
                <a:latin typeface="Calibri" pitchFamily="34" charset="0"/>
                <a:ea typeface="Calibri" pitchFamily="34" charset="0"/>
                <a:cs typeface="Times New Roman" pitchFamily="18" charset="0"/>
              </a:rPr>
              <a:t>404-785-5766</a:t>
            </a:r>
            <a:endParaRPr lang="en-US" sz="1000" dirty="0">
              <a:solidFill>
                <a:srgbClr val="000000"/>
              </a:solidFill>
              <a:latin typeface="Calibri" pitchFamily="34" charset="0"/>
              <a:ea typeface="Calibri" pitchFamily="34" charset="0"/>
              <a:cs typeface="Times New Roman" pitchFamily="18" charset="0"/>
            </a:endParaRPr>
          </a:p>
          <a:p>
            <a:r>
              <a:rPr lang="en-US" sz="1000" u="sng" dirty="0">
                <a:hlinkClick r:id="rId13"/>
              </a:rPr>
              <a:t>Heather.macdonald@choa.org</a:t>
            </a:r>
            <a:r>
              <a:rPr lang="en-US" sz="1000" dirty="0"/>
              <a:t> </a:t>
            </a:r>
          </a:p>
          <a:p>
            <a:pPr hangingPunct="0">
              <a:buSzPct val="100000"/>
              <a:buFont typeface="Arial" charset="0"/>
              <a:buChar char="•"/>
            </a:pPr>
            <a:r>
              <a:rPr lang="en-US" sz="900" i="1" dirty="0" smtClean="0">
                <a:solidFill>
                  <a:srgbClr val="000000"/>
                </a:solidFill>
                <a:latin typeface="Calibri" pitchFamily="34" charset="0"/>
                <a:ea typeface="Calibri" pitchFamily="34" charset="0"/>
                <a:cs typeface="Times New Roman" pitchFamily="18" charset="0"/>
              </a:rPr>
              <a:t>Clinical </a:t>
            </a:r>
            <a:r>
              <a:rPr lang="en-US" sz="900" i="1" dirty="0">
                <a:solidFill>
                  <a:srgbClr val="000000"/>
                </a:solidFill>
                <a:latin typeface="Calibri" pitchFamily="34" charset="0"/>
                <a:ea typeface="Calibri" pitchFamily="34" charset="0"/>
                <a:cs typeface="Times New Roman" pitchFamily="18" charset="0"/>
              </a:rPr>
              <a:t>trials specimen processing, shipping, limited storage</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Laboratory inventory management system (LIMS) </a:t>
            </a:r>
            <a:r>
              <a:rPr lang="en-US" sz="900" i="1"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2015</a:t>
            </a:r>
            <a:endParaRPr lang="en-US" sz="1200" dirty="0">
              <a:solidFill>
                <a:srgbClr val="898989"/>
              </a:solidFill>
              <a:latin typeface="Calibri" pitchFamily="34" charset="0"/>
            </a:endParaRP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1794206258"/>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3rd Friday in Sept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2015</a:t>
            </a:r>
            <a:endParaRPr lang="en-US" sz="1200" dirty="0">
              <a:solidFill>
                <a:srgbClr val="898989"/>
              </a:solidFill>
              <a:latin typeface="Calibri" pitchFamily="34" charset="0"/>
            </a:endParaRP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48652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2015</a:t>
            </a:r>
            <a:endParaRPr lang="en-US" sz="1200" dirty="0">
              <a:solidFill>
                <a:srgbClr val="898989"/>
              </a:solidFill>
              <a:latin typeface="Calibri" pitchFamily="34" charset="0"/>
            </a:endParaRPr>
          </a:p>
        </p:txBody>
      </p:sp>
      <p:sp>
        <p:nvSpPr>
          <p:cNvPr id="36866" name="Title 1"/>
          <p:cNvSpPr txBox="1">
            <a:spLocks noGrp="1"/>
          </p:cNvSpPr>
          <p:nvPr>
            <p:ph type="title"/>
          </p:nvPr>
        </p:nvSpPr>
        <p:spPr>
          <a:xfrm>
            <a:off x="457200" y="0"/>
            <a:ext cx="8229600" cy="762000"/>
          </a:xfrm>
        </p:spPr>
        <p:txBody>
          <a:bodyPr/>
          <a:lstStyle/>
          <a:p>
            <a:pPr eaLnBrk="1" hangingPunct="1"/>
            <a:r>
              <a:rPr sz="2800" b="1" u="sng" dirty="0" smtClean="0">
                <a:latin typeface="Calibri" pitchFamily="34" charset="0"/>
              </a:rPr>
              <a:t>Additional Resources: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8630708"/>
              </p:ext>
            </p:extLst>
          </p:nvPr>
        </p:nvGraphicFramePr>
        <p:xfrm>
          <a:off x="190500" y="611505"/>
          <a:ext cx="8763000" cy="5913120"/>
        </p:xfrm>
        <a:graphic>
          <a:graphicData uri="http://schemas.openxmlformats.org/drawingml/2006/table">
            <a:tbl>
              <a:tblPr firstRow="1" bandRow="1">
                <a:tableStyleId>{EB344D84-9AFB-497E-A393-DC336BA19D2E}</a:tableStyleId>
              </a:tblPr>
              <a:tblGrid>
                <a:gridCol w="4225018"/>
                <a:gridCol w="4537982"/>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b="0" dirty="0" smtClean="0">
                          <a:solidFill>
                            <a:schemeClr val="tx1"/>
                          </a:solidFill>
                        </a:rPr>
                        <a:t>Contact </a:t>
                      </a:r>
                      <a:r>
                        <a:rPr lang="en-US" sz="1600" b="0" baseline="0" dirty="0" smtClean="0">
                          <a:solidFill>
                            <a:schemeClr val="tx1"/>
                          </a:solidFill>
                          <a:hlinkClick r:id="rId3"/>
                        </a:rPr>
                        <a:t>barbara.kilbourne@choa.org</a:t>
                      </a:r>
                      <a:r>
                        <a:rPr lang="en-US" sz="1600" b="0" baseline="0" dirty="0" smtClean="0">
                          <a:solidFill>
                            <a:schemeClr val="tx1"/>
                          </a:solidFill>
                        </a:rPr>
                        <a:t> </a:t>
                      </a:r>
                      <a:r>
                        <a:rPr lang="en-US" sz="1600" b="0" dirty="0" smtClean="0">
                          <a:solidFill>
                            <a:schemeClr val="tx1"/>
                          </a:solidFill>
                        </a:rPr>
                        <a:t>to be added to this listserv used to disseminate all pediatric research related announcements including seminars, funding opportunities, such as the  </a:t>
                      </a:r>
                      <a:r>
                        <a:rPr lang="en-US" sz="1600" b="0" dirty="0" err="1" smtClean="0">
                          <a:solidFill>
                            <a:schemeClr val="tx1"/>
                          </a:solidFill>
                        </a:rPr>
                        <a:t>BiRD</a:t>
                      </a:r>
                      <a:r>
                        <a:rPr lang="en-US" sz="1600" b="0" dirty="0" smtClean="0">
                          <a:solidFill>
                            <a:schemeClr val="tx1"/>
                          </a:solidFill>
                        </a:rPr>
                        <a:t> </a:t>
                      </a:r>
                      <a:r>
                        <a:rPr lang="en-US" sz="1600" b="0" i="1" dirty="0" smtClean="0">
                          <a:solidFill>
                            <a:schemeClr val="tx1"/>
                          </a:solidFill>
                        </a:rPr>
                        <a:t>(Bringing in Research Dollars</a:t>
                      </a:r>
                      <a:r>
                        <a:rPr lang="en-US" sz="1600" b="0" dirty="0" smtClean="0">
                          <a:solidFill>
                            <a:schemeClr val="tx1"/>
                          </a:solidFill>
                        </a:rPr>
                        <a:t>), and  the Weekly</a:t>
                      </a:r>
                      <a:r>
                        <a:rPr lang="en-US" sz="1600" b="0" baseline="0" dirty="0" smtClean="0">
                          <a:solidFill>
                            <a:schemeClr val="tx1"/>
                          </a:solidFill>
                        </a:rPr>
                        <a:t> PREP </a:t>
                      </a:r>
                      <a:r>
                        <a:rPr lang="en-US" sz="1600" b="0" i="1" baseline="0" dirty="0" smtClean="0">
                          <a:solidFill>
                            <a:schemeClr val="tx1"/>
                          </a:solidFill>
                        </a:rPr>
                        <a:t>(Pediatric Research  Events and Programs)</a:t>
                      </a:r>
                      <a:r>
                        <a:rPr lang="en-US" sz="1600" i="1" baseline="0" dirty="0" smtClean="0">
                          <a:solidFill>
                            <a:schemeClr val="tx1"/>
                          </a:solidFill>
                        </a:rPr>
                        <a:t>.</a:t>
                      </a:r>
                      <a:endParaRPr lang="en-US" sz="1600" i="1" dirty="0" smtClean="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b="0" dirty="0" smtClean="0">
                          <a:solidFill>
                            <a:schemeClr val="tx1"/>
                          </a:solidFill>
                        </a:rPr>
                        <a:t>This is the central resource for research seminar info, contacts, cores, calendars, and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r>
              <a:tr h="2977515">
                <a:tc>
                  <a:txBody>
                    <a:bodyPr/>
                    <a:lstStyle/>
                    <a:p>
                      <a:pPr lvl="0" algn="ctr"/>
                      <a:r>
                        <a:rPr lang="en-US" sz="1800" b="1" u="none" dirty="0" smtClean="0"/>
                        <a:t>Emory Library Resources</a:t>
                      </a:r>
                    </a:p>
                    <a:p>
                      <a:pPr lvl="0" algn="ctr"/>
                      <a:endParaRPr lang="en-US" sz="1800" b="1" u="none" dirty="0" smtClean="0"/>
                    </a:p>
                    <a:p>
                      <a:pPr marL="285750" lvl="0" indent="-285750" algn="l">
                        <a:buFont typeface="Arial" panose="020B0604020202020204" pitchFamily="34" charset="0"/>
                        <a:buChar char="•"/>
                      </a:pPr>
                      <a:r>
                        <a:rPr lang="en-US" sz="1600" u="sng" dirty="0" smtClean="0">
                          <a:hlinkClick r:id="rId5"/>
                        </a:rPr>
                        <a:t>http://www.healthlibrary.emory.edu/</a:t>
                      </a:r>
                      <a:endParaRPr lang="en-US" sz="1600" u="sng" dirty="0" smtClean="0"/>
                    </a:p>
                    <a:p>
                      <a:pPr marL="285750" lvl="0" indent="-285750" algn="l">
                        <a:buFont typeface="Arial" panose="020B0604020202020204" pitchFamily="34" charset="0"/>
                        <a:buChar char="•"/>
                      </a:pPr>
                      <a:endParaRPr lang="en-US" sz="1600" u="none" dirty="0" smtClean="0"/>
                    </a:p>
                    <a:p>
                      <a:pPr marL="285750" lvl="0" indent="-285750" algn="l">
                        <a:buFont typeface="Arial" panose="020B0604020202020204" pitchFamily="34" charset="0"/>
                        <a:buChar char="•"/>
                      </a:pPr>
                      <a:r>
                        <a:rPr lang="en-US" sz="1600" u="none" dirty="0" smtClean="0"/>
                        <a:t>Ask a librarian: </a:t>
                      </a:r>
                      <a:r>
                        <a:rPr lang="en-US" sz="1600" u="none" dirty="0" smtClean="0">
                          <a:hlinkClick r:id="rId6"/>
                        </a:rPr>
                        <a:t>http://health.library.emory.edu/about/contact/ask.php</a:t>
                      </a:r>
                      <a:r>
                        <a:rPr lang="en-US" sz="1600" u="none"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c>
                  <a:txBody>
                    <a:bodyPr/>
                    <a:lstStyle/>
                    <a:p>
                      <a:pPr algn="ctr"/>
                      <a:r>
                        <a:rPr lang="en-US" sz="1800" b="1" dirty="0" smtClean="0">
                          <a:solidFill>
                            <a:schemeClr val="dk1"/>
                          </a:solidFill>
                          <a:effectLst/>
                          <a:latin typeface="+mn-lt"/>
                          <a:ea typeface="+mn-ea"/>
                          <a:cs typeface="+mn-cs"/>
                        </a:rPr>
                        <a:t>Scottish Rite and Egleston Library Resources</a:t>
                      </a:r>
                      <a:endParaRPr lang="en-US" sz="18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7"/>
                        </a:rPr>
                        <a:t>Emily Lawson</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Inman Medical Library at Children's at Egleston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404-785-1481</a:t>
                      </a: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8"/>
                        </a:rPr>
                        <a:t>Kate Daniels</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at Scottish Rite</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404-785-2157</a:t>
                      </a: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have access to </a:t>
                      </a:r>
                      <a:r>
                        <a:rPr lang="en-US" sz="1400" u="sng" dirty="0" err="1" smtClean="0">
                          <a:solidFill>
                            <a:schemeClr val="dk1"/>
                          </a:solidFill>
                          <a:effectLst/>
                          <a:latin typeface="+mn-lt"/>
                          <a:ea typeface="+mn-ea"/>
                          <a:cs typeface="+mn-cs"/>
                          <a:hlinkClick r:id="rId9"/>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0"/>
                        </a:rPr>
                        <a:t>http://careforceconnection/Departments/HumanResources/Learning%20Services/LibrarServices/Pages/Home.aspx</a:t>
                      </a:r>
                      <a:r>
                        <a:rPr lang="en-US" sz="1400" u="sng" dirty="0" smtClean="0">
                          <a:solidFill>
                            <a:schemeClr val="dk1"/>
                          </a:solidFill>
                          <a:effectLst/>
                          <a:latin typeface="+mn-lt"/>
                          <a:ea typeface="+mn-ea"/>
                          <a:cs typeface="+mn-cs"/>
                        </a:rPr>
                        <a:t> </a:t>
                      </a:r>
                      <a:endParaRPr lang="en-US" sz="14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do not have access to </a:t>
                      </a:r>
                      <a:r>
                        <a:rPr lang="en-US" sz="1400" dirty="0" err="1" smtClean="0">
                          <a:solidFill>
                            <a:schemeClr val="dk1"/>
                          </a:solidFill>
                          <a:effectLst/>
                          <a:latin typeface="+mn-lt"/>
                          <a:ea typeface="+mn-ea"/>
                          <a:cs typeface="+mn-cs"/>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1"/>
                        </a:rPr>
                        <a:t>http://www.choa.org/Health-Professionals/Physician-Resources/Medical-libraries.</a:t>
                      </a:r>
                      <a:endParaRPr lang="en-US"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243090952"/>
              </p:ext>
            </p:extLst>
          </p:nvPr>
        </p:nvGraphicFramePr>
        <p:xfrm>
          <a:off x="198438" y="813435"/>
          <a:ext cx="8793162" cy="4922519"/>
        </p:xfrm>
        <a:graphic>
          <a:graphicData uri="http://schemas.openxmlformats.org/drawingml/2006/table">
            <a:tbl>
              <a:tblPr>
                <a:tableStyleId>{35758FB7-9AC5-4552-8A53-C91805E547FA}</a:tableStyleId>
              </a:tblPr>
              <a:tblGrid>
                <a:gridCol w="1401762"/>
                <a:gridCol w="685800"/>
                <a:gridCol w="1066800"/>
                <a:gridCol w="914400"/>
                <a:gridCol w="609600"/>
                <a:gridCol w="13716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Eric J. </a:t>
                      </a:r>
                      <a:r>
                        <a:rPr kumimoji="0" lang="en-US" sz="1100" b="0" i="0" u="none" strike="noStrike" cap="none" normalizeH="0" baseline="0" dirty="0" err="1" smtClean="0">
                          <a:ln>
                            <a:noFill/>
                          </a:ln>
                          <a:solidFill>
                            <a:srgbClr val="000000"/>
                          </a:solidFill>
                          <a:effectLst/>
                          <a:latin typeface="+mn-lt"/>
                          <a:cs typeface="Arial" charset="0"/>
                        </a:rPr>
                        <a:t>Sorscher</a:t>
                      </a:r>
                      <a:r>
                        <a:rPr kumimoji="0" lang="en-US" sz="1100" b="0" i="0" u="none" strike="noStrike" cap="none" normalizeH="0" baseline="0" dirty="0" smtClean="0">
                          <a:ln>
                            <a:noFill/>
                          </a:ln>
                          <a:solidFill>
                            <a:srgbClr val="000000"/>
                          </a:solidFill>
                          <a:effectLst/>
                          <a:latin typeface="+mn-lt"/>
                          <a:cs typeface="Arial" charset="0"/>
                        </a:rPr>
                        <a:t>, MD</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Cystic Fibrosis and Airways Disease Research (CF-AIR)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Professor/GRA Eminent Scholar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2015</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Medicine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 Department of Cellular, Developmental and Integrative Biology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 Department of Human Genetics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Alabama at Birmingham School of Medicine</a:t>
                      </a:r>
                    </a:p>
                  </a:txBody>
                  <a:tcPr marL="0" marR="0" marT="0" marB="0" horzOverflow="overflow">
                    <a:solidFill>
                      <a:schemeClr val="accent1">
                        <a:lumMod val="60000"/>
                        <a:lumOff val="40000"/>
                        <a:alpha val="50000"/>
                      </a:schemeClr>
                    </a:solidFill>
                  </a:tcPr>
                </a:tc>
                <a:tc>
                  <a:txBody>
                    <a:bodyPr/>
                    <a:lstStyle/>
                    <a:p>
                      <a:r>
                        <a:rPr lang="en-US" sz="900" dirty="0" smtClean="0"/>
                        <a:t>Investigates the structure and function of the gene product responsible for cystic fibrosis (i.e., the cystic fibrosis transmembrane conductance regulator, CFTR), and also evaluates new approaches to therapy, including the activation of alternate chloride secretory pathways in cystic fibrosis epithelia, molecular correction of mutant CFTR, and gene transfer-related aspects of cystic fibrosis using both viral and non-viral vectors.  Involves the characterization of a novel mechanism for tumor sensitization using the E. coli PNP gene. In this approach, tumors are rendered hundreds or thousands of times more sensitive to conventional chemotherapy by expression of a prokaryotic enzyme that cleaves nontoxic nucleoside prodrugs to a very toxic form. The research involves analysis of the crystal structure of E. coli PNP, and structure-based drug design of novel compounds that would be effectively cleaved in vitro and in vivo. Gene transfer vectors that might be important in the treatment of human cancers are also developed and characterized.</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smtClean="0"/>
                        <a:t>Dolores </a:t>
                      </a:r>
                      <a:r>
                        <a:rPr lang="en-US" sz="1100" dirty="0" err="1" smtClean="0"/>
                        <a:t>Hambardzumyan</a:t>
                      </a:r>
                      <a:r>
                        <a:rPr lang="en-US" sz="1100" dirty="0" smtClean="0"/>
                        <a:t>, PhD </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Aflac Cancer and Blood Disorders Center (Aflac)</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June 2015</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Neurosciences, 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Ohio</a:t>
                      </a:r>
                    </a:p>
                  </a:txBody>
                  <a:tcPr marL="0" marR="0" marT="0" marB="0" horzOverflow="overflow">
                    <a:solidFill>
                      <a:schemeClr val="accent1">
                        <a:lumMod val="60000"/>
                        <a:lumOff val="40000"/>
                        <a:alpha val="50000"/>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Her research interests are focused on adult and pediatric gliomas, specifically looking at the role of macrophages (the most abundant immune infiltrates in gliomas) and reactive astrocytes. She studies these stromal non-neoplastic cells in </a:t>
                      </a:r>
                      <a:r>
                        <a:rPr kumimoji="0" lang="en-US" sz="900" b="0" i="0" u="none" strike="noStrike" cap="none" normalizeH="0" baseline="0" dirty="0" err="1" smtClean="0">
                          <a:ln>
                            <a:noFill/>
                          </a:ln>
                          <a:solidFill>
                            <a:srgbClr val="000000"/>
                          </a:solidFill>
                          <a:effectLst/>
                          <a:latin typeface="Calibri" pitchFamily="34" charset="0"/>
                          <a:cs typeface="Arial" charset="0"/>
                        </a:rPr>
                        <a:t>gliomagenesis</a:t>
                      </a:r>
                      <a:r>
                        <a:rPr kumimoji="0" lang="en-US" sz="900" b="0" i="0" u="none" strike="noStrike" cap="none" normalizeH="0" baseline="0" dirty="0" smtClean="0">
                          <a:ln>
                            <a:noFill/>
                          </a:ln>
                          <a:solidFill>
                            <a:srgbClr val="000000"/>
                          </a:solidFill>
                          <a:effectLst/>
                          <a:latin typeface="Calibri" pitchFamily="34" charset="0"/>
                          <a:cs typeface="Arial" charset="0"/>
                        </a:rPr>
                        <a:t> and how they modify glioma response to therapy. Her research is funded by a U01 grant from NIH/NCI (PI, 2012-2017). She also has a</a:t>
                      </a:r>
                    </a:p>
                    <a:p>
                      <a:r>
                        <a:rPr kumimoji="0" lang="en-US" sz="900" b="0" i="0" u="none" strike="noStrike" cap="none" normalizeH="0" baseline="0" dirty="0" smtClean="0">
                          <a:ln>
                            <a:noFill/>
                          </a:ln>
                          <a:solidFill>
                            <a:srgbClr val="000000"/>
                          </a:solidFill>
                          <a:effectLst/>
                          <a:latin typeface="Calibri" pitchFamily="34" charset="0"/>
                          <a:cs typeface="Arial" charset="0"/>
                        </a:rPr>
                        <a:t>project investigating anti-VEGF therapy resistance in gliomas, which is funded as a subcontract from a U01 (until 8/30/2015) held by Dr. Eric Holland at Fred Hutchinson Cancer Center. She is also Co-I of an R01 (2013-2018) held by Dr. </a:t>
                      </a:r>
                      <a:r>
                        <a:rPr kumimoji="0" lang="en-US" sz="900" b="0" i="0" u="none" strike="noStrike" cap="none" normalizeH="0" baseline="0" dirty="0" err="1" smtClean="0">
                          <a:ln>
                            <a:noFill/>
                          </a:ln>
                          <a:solidFill>
                            <a:srgbClr val="000000"/>
                          </a:solidFill>
                          <a:effectLst/>
                          <a:latin typeface="Calibri" pitchFamily="34" charset="0"/>
                          <a:cs typeface="Arial" charset="0"/>
                        </a:rPr>
                        <a:t>Jeongwu</a:t>
                      </a:r>
                      <a:r>
                        <a:rPr kumimoji="0" lang="en-US" sz="900" b="0" i="0" u="none" strike="noStrike" cap="none" normalizeH="0" baseline="0" dirty="0" smtClean="0">
                          <a:ln>
                            <a:noFill/>
                          </a:ln>
                          <a:solidFill>
                            <a:srgbClr val="000000"/>
                          </a:solidFill>
                          <a:effectLst/>
                          <a:latin typeface="Calibri" pitchFamily="34" charset="0"/>
                          <a:cs typeface="Arial" charset="0"/>
                        </a:rPr>
                        <a:t> Lee at Case Western to investigate</a:t>
                      </a:r>
                    </a:p>
                    <a:p>
                      <a:r>
                        <a:rPr kumimoji="0" lang="en-US" sz="900" b="0" i="0" u="none" strike="noStrike" cap="none" normalizeH="0" baseline="0" dirty="0" err="1" smtClean="0">
                          <a:ln>
                            <a:noFill/>
                          </a:ln>
                          <a:solidFill>
                            <a:srgbClr val="000000"/>
                          </a:solidFill>
                          <a:effectLst/>
                          <a:latin typeface="Calibri" pitchFamily="34" charset="0"/>
                          <a:cs typeface="Arial" charset="0"/>
                        </a:rPr>
                        <a:t>polycomb</a:t>
                      </a:r>
                      <a:r>
                        <a:rPr kumimoji="0" lang="en-US" sz="900" b="0" i="0" u="none" strike="noStrike" cap="none" normalizeH="0" baseline="0" dirty="0" smtClean="0">
                          <a:ln>
                            <a:noFill/>
                          </a:ln>
                          <a:solidFill>
                            <a:srgbClr val="000000"/>
                          </a:solidFill>
                          <a:effectLst/>
                          <a:latin typeface="Calibri" pitchFamily="34" charset="0"/>
                          <a:cs typeface="Arial" charset="0"/>
                        </a:rPr>
                        <a:t> and cellular hierarchy in brain cancer.</a:t>
                      </a:r>
                    </a:p>
                  </a:txBody>
                  <a:tcPr marL="0" marR="0" marT="0" marB="0" horzOverflow="overflow">
                    <a:solidFill>
                      <a:schemeClr val="accent1">
                        <a:lumMod val="60000"/>
                        <a:lumOff val="4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0392" y="3971925"/>
            <a:ext cx="547008" cy="684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46238" y="1390650"/>
            <a:ext cx="583683" cy="53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3820182357"/>
              </p:ext>
            </p:extLst>
          </p:nvPr>
        </p:nvGraphicFramePr>
        <p:xfrm>
          <a:off x="142876" y="1208699"/>
          <a:ext cx="8953499" cy="3976733"/>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Lazaros</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Kochilas</a:t>
                      </a:r>
                      <a:r>
                        <a:rPr kumimoji="0" lang="en-US" sz="1100" b="0" i="0" u="none" strike="noStrike" cap="none" normalizeH="0" baseline="0" dirty="0" smtClean="0">
                          <a:ln>
                            <a:noFill/>
                          </a:ln>
                          <a:solidFill>
                            <a:srgbClr val="000000"/>
                          </a:solidFill>
                          <a:effectLst/>
                          <a:latin typeface="+mn-lt"/>
                          <a:cs typeface="Arial" charset="0"/>
                        </a:rPr>
                        <a:t>, MD, MSCR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May 2015</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Minnesota School of Medicine</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Nearly 1 in every 120 children born has congenital heart disease (CHD). Congenital heart defects are the most common birth defect and are the number one cause of death from birth defects during the first year of life. Understanding the long term outcome for congenital heart disease is critically important. National Heart Blood Institute (NHLBI) has recently convened a panel of experts to address the issue of late outcomes for congenital heart disease NHLBI institute director Mike Lauer has expressed concern that not enough science has been focused toward late outcomes in emerging adults with congenital heart disease. Dr. </a:t>
                      </a:r>
                      <a:r>
                        <a:rPr kumimoji="0" lang="en-US" sz="900" b="0" i="0" u="none" strike="noStrike" cap="none" normalizeH="0" baseline="0" dirty="0" err="1" smtClean="0">
                          <a:ln>
                            <a:noFill/>
                          </a:ln>
                          <a:solidFill>
                            <a:srgbClr val="000000"/>
                          </a:solidFill>
                          <a:effectLst/>
                          <a:latin typeface="Calibri" pitchFamily="34" charset="0"/>
                          <a:cs typeface="Arial" charset="0"/>
                        </a:rPr>
                        <a:t>Kochilas</a:t>
                      </a:r>
                      <a:r>
                        <a:rPr kumimoji="0" lang="en-US" sz="900" b="0" i="0" u="none" strike="noStrike" cap="none" normalizeH="0" baseline="0" dirty="0" smtClean="0">
                          <a:ln>
                            <a:noFill/>
                          </a:ln>
                          <a:solidFill>
                            <a:srgbClr val="000000"/>
                          </a:solidFill>
                          <a:effectLst/>
                          <a:latin typeface="Calibri" pitchFamily="34" charset="0"/>
                          <a:cs typeface="Arial" charset="0"/>
                        </a:rPr>
                        <a:t>’ expertise and interest in the field of late outcomes will put our center in a unique position to lead this effort to better characterize the late outcomes of those with congenital heart disease; and, improve their quality of life.</a:t>
                      </a:r>
                    </a:p>
                  </a:txBody>
                  <a:tcPr marL="0" marR="0" marT="0" marB="0" horzOverflow="overflow">
                    <a:solidFill>
                      <a:schemeClr val="accent1">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Steven L. Goudy, MD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March 2015</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Bill Wilkerson Center, Vanderbilt University</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Both a surgeon and a basic scientist. He has an active basic science laboratory studying palatal development and the pathogenesis of cleft palate. His K08 was entitled “The Role of IRF6 during craniofacial development”, and ended 7/31/2013. His R01 application submitted in 2013 examines the role of Jagged1 signaling in osteoblast differentiation and maxillary bone formation, using relevant mouse models that recreate mid-facial defects in humans. The reviewers noted that the mouse model matches well human disorders of maxillary hypoplasia, and that the investigator is well positioned to study this problem. The primary concerns were with the proposed mechanism through which Jagged1 signals and some technical approaches with the </a:t>
                      </a:r>
                      <a:r>
                        <a:rPr kumimoji="0" lang="en-US" sz="900" b="0" i="0" u="none" strike="noStrike" cap="none" normalizeH="0" baseline="0" dirty="0" err="1" smtClean="0">
                          <a:ln>
                            <a:noFill/>
                          </a:ln>
                          <a:solidFill>
                            <a:srgbClr val="000000"/>
                          </a:solidFill>
                          <a:effectLst/>
                          <a:latin typeface="Calibri" pitchFamily="34" charset="0"/>
                          <a:cs typeface="Arial" charset="0"/>
                        </a:rPr>
                        <a:t>microCT</a:t>
                      </a:r>
                      <a:r>
                        <a:rPr kumimoji="0" lang="en-US" sz="900" b="0" i="0" u="none" strike="noStrike" cap="none" normalizeH="0" baseline="0" dirty="0" smtClean="0">
                          <a:ln>
                            <a:noFill/>
                          </a:ln>
                          <a:solidFill>
                            <a:srgbClr val="000000"/>
                          </a:solidFill>
                          <a:effectLst/>
                          <a:latin typeface="Calibri" pitchFamily="34" charset="0"/>
                          <a:cs typeface="Arial" charset="0"/>
                        </a:rPr>
                        <a:t> techniques. These have been well addressed in the revised application. Two new manuscripts have been accepted that support his application, and it appears poised for a better reception</a:t>
                      </a: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1" name="Picture 10"/>
          <p:cNvPicPr>
            <a:picLocks noChangeAspect="1"/>
          </p:cNvPicPr>
          <p:nvPr/>
        </p:nvPicPr>
        <p:blipFill rotWithShape="1">
          <a:blip r:embed="rId5" cstate="print">
            <a:extLst>
              <a:ext uri="{28A0092B-C50C-407E-A947-70E740481C1C}">
                <a14:useLocalDpi xmlns:a14="http://schemas.microsoft.com/office/drawing/2010/main" val="0"/>
              </a:ext>
            </a:extLst>
          </a:blip>
          <a:srcRect b="17669"/>
          <a:stretch/>
        </p:blipFill>
        <p:spPr>
          <a:xfrm>
            <a:off x="890164" y="3448050"/>
            <a:ext cx="538586" cy="632114"/>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6478" y="1790700"/>
            <a:ext cx="545007" cy="76200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420524465"/>
              </p:ext>
            </p:extLst>
          </p:nvPr>
        </p:nvGraphicFramePr>
        <p:xfrm>
          <a:off x="47625" y="990600"/>
          <a:ext cx="8953499" cy="5343797"/>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Rheinhallt</a:t>
                      </a:r>
                      <a:r>
                        <a:rPr kumimoji="0" lang="en-US" sz="1100" b="0" i="0" u="none" strike="noStrike" cap="none" normalizeH="0" baseline="0" dirty="0" smtClean="0">
                          <a:ln>
                            <a:noFill/>
                          </a:ln>
                          <a:solidFill>
                            <a:srgbClr val="000000"/>
                          </a:solidFill>
                          <a:effectLst/>
                          <a:latin typeface="+mn-lt"/>
                          <a:cs typeface="Arial" charset="0"/>
                        </a:rPr>
                        <a:t> M. Jones, PhD </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November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Pathology, Emory University</a:t>
                      </a:r>
                    </a:p>
                  </a:txBody>
                  <a:tcPr marL="0" marR="0" marT="0" marB="0" horzOverflow="overflow">
                    <a:solidFill>
                      <a:schemeClr val="accent1">
                        <a:lumMod val="60000"/>
                        <a:lumOff val="40000"/>
                        <a:alpha val="50196"/>
                      </a:schemeClr>
                    </a:solidFill>
                  </a:tcPr>
                </a:tc>
                <a:tc>
                  <a:txBody>
                    <a:bodyPr/>
                    <a:lstStyle/>
                    <a:p>
                      <a:r>
                        <a:rPr lang="en-US" sz="900" b="1" i="0" u="sng" strike="noStrike" baseline="0" dirty="0" smtClean="0">
                          <a:solidFill>
                            <a:schemeClr val="dk1"/>
                          </a:solidFill>
                          <a:latin typeface="+mn-lt"/>
                          <a:ea typeface="+mn-ea"/>
                          <a:cs typeface="+mn-cs"/>
                        </a:rPr>
                        <a:t>Proposed Research Projects and Goals </a:t>
                      </a:r>
                      <a:endParaRPr lang="en-US" sz="900" b="0" i="0" u="none" strike="noStrike" baseline="0" dirty="0" smtClean="0">
                        <a:solidFill>
                          <a:schemeClr val="dk1"/>
                        </a:solidFill>
                        <a:latin typeface="+mn-lt"/>
                        <a:ea typeface="+mn-ea"/>
                        <a:cs typeface="+mn-cs"/>
                      </a:endParaRPr>
                    </a:p>
                    <a:p>
                      <a:r>
                        <a:rPr lang="en-US" sz="900" b="0" i="0" u="none" strike="noStrike" baseline="0" dirty="0" smtClean="0">
                          <a:solidFill>
                            <a:schemeClr val="dk1"/>
                          </a:solidFill>
                          <a:latin typeface="+mn-lt"/>
                          <a:ea typeface="+mn-ea"/>
                          <a:cs typeface="+mn-cs"/>
                        </a:rPr>
                        <a:t>The commensal microbiota that reside intimately with epithelial surfaces are increasingly recognized as important actors in a variety of host physiological and pathological events. For example, recent advances have implicated a role for the microbiota in epithelial cell cycle regulation and stem cell dynamics, thus suggesting that a “</a:t>
                      </a:r>
                      <a:r>
                        <a:rPr lang="en-US" sz="900" b="0" i="0" u="none" strike="noStrike" baseline="0" dirty="0" err="1" smtClean="0">
                          <a:solidFill>
                            <a:schemeClr val="dk1"/>
                          </a:solidFill>
                          <a:latin typeface="+mn-lt"/>
                          <a:ea typeface="+mn-ea"/>
                          <a:cs typeface="+mn-cs"/>
                        </a:rPr>
                        <a:t>dysbiosis</a:t>
                      </a:r>
                      <a:r>
                        <a:rPr lang="en-US" sz="900" b="0" i="0" u="none" strike="noStrike" baseline="0" dirty="0" smtClean="0">
                          <a:solidFill>
                            <a:schemeClr val="dk1"/>
                          </a:solidFill>
                          <a:latin typeface="+mn-lt"/>
                          <a:ea typeface="+mn-ea"/>
                          <a:cs typeface="+mn-cs"/>
                        </a:rPr>
                        <a:t>” of this relationship may lead to the initiation and progression of pathological conditions. </a:t>
                      </a:r>
                      <a:r>
                        <a:rPr lang="en-US" sz="900" b="0" i="0" u="sng" strike="noStrike" baseline="0" dirty="0" smtClean="0">
                          <a:solidFill>
                            <a:schemeClr val="dk1"/>
                          </a:solidFill>
                          <a:latin typeface="+mn-lt"/>
                          <a:ea typeface="+mn-ea"/>
                          <a:cs typeface="+mn-cs"/>
                        </a:rPr>
                        <a:t>However, there is a </a:t>
                      </a:r>
                      <a:r>
                        <a:rPr lang="en-US" sz="900" b="1" i="1" u="sng" strike="noStrike" baseline="0" dirty="0" smtClean="0">
                          <a:solidFill>
                            <a:schemeClr val="dk1"/>
                          </a:solidFill>
                          <a:latin typeface="+mn-lt"/>
                          <a:ea typeface="+mn-ea"/>
                          <a:cs typeface="+mn-cs"/>
                        </a:rPr>
                        <a:t>gap in the knowledge </a:t>
                      </a:r>
                      <a:r>
                        <a:rPr lang="en-US" sz="900" b="0" i="0" u="sng" strike="noStrike" baseline="0" dirty="0" smtClean="0">
                          <a:solidFill>
                            <a:schemeClr val="dk1"/>
                          </a:solidFill>
                          <a:latin typeface="+mn-lt"/>
                          <a:ea typeface="+mn-ea"/>
                          <a:cs typeface="+mn-cs"/>
                        </a:rPr>
                        <a:t>concerning a mechanistic understanding of how the commensal microbiota influences these processes</a:t>
                      </a:r>
                      <a:r>
                        <a:rPr lang="en-US" sz="900" b="0" i="0" u="none" strike="noStrike" baseline="0" dirty="0" smtClean="0">
                          <a:solidFill>
                            <a:schemeClr val="dk1"/>
                          </a:solidFill>
                          <a:latin typeface="+mn-lt"/>
                          <a:ea typeface="+mn-ea"/>
                          <a:cs typeface="+mn-cs"/>
                        </a:rPr>
                        <a:t>. The goal of my research is to identify the cell signaling pathways, the bacterial community structure, and the microbial products that mediate the influences of the microbiota on human health. The </a:t>
                      </a:r>
                      <a:r>
                        <a:rPr lang="en-US" sz="900" b="1" i="1" u="none" strike="noStrike" baseline="0" dirty="0" smtClean="0">
                          <a:solidFill>
                            <a:schemeClr val="dk1"/>
                          </a:solidFill>
                          <a:latin typeface="+mn-lt"/>
                          <a:ea typeface="+mn-ea"/>
                          <a:cs typeface="+mn-cs"/>
                        </a:rPr>
                        <a:t>short term objective </a:t>
                      </a:r>
                      <a:r>
                        <a:rPr lang="en-US" sz="900" b="0" i="0" u="none" strike="noStrike" baseline="0" dirty="0" smtClean="0">
                          <a:solidFill>
                            <a:schemeClr val="dk1"/>
                          </a:solidFill>
                          <a:latin typeface="+mn-lt"/>
                          <a:ea typeface="+mn-ea"/>
                          <a:cs typeface="+mn-cs"/>
                        </a:rPr>
                        <a:t>is to identify how perturbations to the microbiota influence stem cell turnover, and by extension tumor initiation or progression – and ultimately, how deliberate manipulation of the microbiota may offer a therapeutic strategy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Cedars-Sinai Medical Center in Los Angeles</a:t>
                      </a:r>
                    </a:p>
                  </a:txBody>
                  <a:tcPr marL="0" marR="0" marT="0" marB="0" horzOverflow="overflow">
                    <a:solidFill>
                      <a:schemeClr val="accent1">
                        <a:lumMod val="60000"/>
                        <a:lumOff val="40000"/>
                        <a:alpha val="50196"/>
                      </a:schemeClr>
                    </a:solidFill>
                  </a:tcPr>
                </a:tc>
                <a:tc>
                  <a:txBody>
                    <a:bodyPr/>
                    <a:lstStyle/>
                    <a:p>
                      <a:pPr marL="0" lvl="2"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p>
                  </a:txBody>
                  <a:tcPr marL="0" marR="0" marT="0" marB="0" horzOverflow="overflow">
                    <a:solidFill>
                      <a:schemeClr val="accent1">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Mehul</a:t>
                      </a:r>
                      <a:r>
                        <a:rPr kumimoji="0" lang="en-US" sz="1100" b="0" i="0" u="none" strike="noStrike" cap="none" normalizeH="0" baseline="0" dirty="0" smtClean="0">
                          <a:ln>
                            <a:noFill/>
                          </a:ln>
                          <a:solidFill>
                            <a:srgbClr val="000000"/>
                          </a:solidFill>
                          <a:effectLst/>
                          <a:latin typeface="+mn-lt"/>
                          <a:cs typeface="Arial" charset="0"/>
                        </a:rPr>
                        <a:t> V. </a:t>
                      </a:r>
                      <a:r>
                        <a:rPr kumimoji="0" lang="en-US" sz="1100" b="0" i="0" u="none" strike="noStrike" cap="none" normalizeH="0" baseline="0" dirty="0" err="1" smtClean="0">
                          <a:ln>
                            <a:noFill/>
                          </a:ln>
                          <a:solidFill>
                            <a:srgbClr val="000000"/>
                          </a:solidFill>
                          <a:effectLst/>
                          <a:latin typeface="+mn-lt"/>
                          <a:cs typeface="Arial" charset="0"/>
                        </a:rPr>
                        <a:t>Raval</a:t>
                      </a:r>
                      <a:r>
                        <a:rPr kumimoji="0" lang="en-US" sz="1100" b="0" i="0" u="none" strike="noStrike" cap="none" normalizeH="0" baseline="0" dirty="0" smtClean="0">
                          <a:ln>
                            <a:noFill/>
                          </a:ln>
                          <a:solidFill>
                            <a:srgbClr val="000000"/>
                          </a:solidFill>
                          <a:effectLst/>
                          <a:latin typeface="+mn-lt"/>
                          <a:cs typeface="Arial" charset="0"/>
                        </a:rPr>
                        <a:t>, MD, MS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Clinical Outcomes Research and Public Health (CORPH)</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Pediatric Surgeon</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Nationwide Children’s Hospital, Columbus, OH</a:t>
                      </a:r>
                    </a:p>
                  </a:txBody>
                  <a:tcPr marL="0" marR="0" marT="0" marB="0" horzOverflow="overflow">
                    <a:solidFill>
                      <a:schemeClr val="accent1">
                        <a:lumMod val="60000"/>
                        <a:lumOff val="40000"/>
                        <a:alpha val="50196"/>
                      </a:schemeClr>
                    </a:solidFill>
                  </a:tcPr>
                </a:tc>
                <a:tc>
                  <a:txBody>
                    <a:bodyPr/>
                    <a:lstStyle/>
                    <a:p>
                      <a:pPr marL="0" lvl="2" indent="0">
                        <a:buFont typeface="Arial" panose="020B0604020202020204" pitchFamily="34" charset="0"/>
                        <a:buNone/>
                      </a:pPr>
                      <a:r>
                        <a:rPr lang="en-US" sz="900" dirty="0" smtClean="0"/>
                        <a:t>• Improving outcomes in children's surgical care and limiting costs </a:t>
                      </a:r>
                      <a:br>
                        <a:rPr lang="en-US" sz="900" dirty="0" smtClean="0"/>
                      </a:br>
                      <a:r>
                        <a:rPr lang="en-US" sz="900" dirty="0" smtClean="0"/>
                        <a:t>• Patient safety </a:t>
                      </a:r>
                      <a:br>
                        <a:rPr lang="en-US" sz="900" dirty="0" smtClean="0"/>
                      </a:br>
                      <a:r>
                        <a:rPr lang="en-US" sz="900" dirty="0" smtClean="0"/>
                        <a:t>• Performance of retrospective data review as well as coordination of randomized trials </a:t>
                      </a:r>
                      <a:br>
                        <a:rPr lang="en-US" sz="900" dirty="0" smtClean="0"/>
                      </a:br>
                      <a:r>
                        <a:rPr lang="en-US" sz="900" dirty="0" smtClean="0"/>
                        <a:t>• Long-term quality of life improvement assessments </a:t>
                      </a:r>
                      <a:br>
                        <a:rPr lang="en-US" sz="900" dirty="0" smtClean="0"/>
                      </a:br>
                      <a:r>
                        <a:rPr lang="en-US" sz="900" dirty="0" smtClean="0"/>
                        <a:t>• Regional collaborative quality improvement efforts </a:t>
                      </a:r>
                      <a:br>
                        <a:rPr lang="en-US" sz="900" dirty="0" smtClean="0"/>
                      </a:br>
                      <a:r>
                        <a:rPr lang="en-US" sz="900" dirty="0" smtClean="0"/>
                        <a:t>• Quality measure indicator development </a:t>
                      </a:r>
                      <a:br>
                        <a:rPr lang="en-US" sz="900" dirty="0" smtClean="0"/>
                      </a:br>
                      <a:r>
                        <a:rPr lang="en-US" sz="900" dirty="0" smtClean="0"/>
                        <a:t>• Fiscal transparency and cost-effectiveness </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4" name="Picture 13"/>
          <p:cNvPicPr>
            <a:picLocks noChangeAspect="1"/>
          </p:cNvPicPr>
          <p:nvPr/>
        </p:nvPicPr>
        <p:blipFill rotWithShape="1">
          <a:blip r:embed="rId5">
            <a:extLst>
              <a:ext uri="{28A0092B-C50C-407E-A947-70E740481C1C}">
                <a14:useLocalDpi xmlns:a14="http://schemas.microsoft.com/office/drawing/2010/main" val="0"/>
              </a:ext>
            </a:extLst>
          </a:blip>
          <a:srcRect l="11963" t="7801" r="11963" b="8339"/>
          <a:stretch/>
        </p:blipFill>
        <p:spPr>
          <a:xfrm>
            <a:off x="805014" y="4971855"/>
            <a:ext cx="511396" cy="704655"/>
          </a:xfrm>
          <a:prstGeom prst="rect">
            <a:avLst/>
          </a:prstGeom>
        </p:spPr>
      </p:pic>
      <p:pic>
        <p:nvPicPr>
          <p:cNvPr id="1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1099" y="3648075"/>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p:nvPicPr>
        <p:blipFill rotWithShape="1">
          <a:blip r:embed="rId7">
            <a:extLst>
              <a:ext uri="{28A0092B-C50C-407E-A947-70E740481C1C}">
                <a14:useLocalDpi xmlns:a14="http://schemas.microsoft.com/office/drawing/2010/main" val="0"/>
              </a:ext>
            </a:extLst>
          </a:blip>
          <a:srcRect l="20000" r="25500" b="33500"/>
          <a:stretch/>
        </p:blipFill>
        <p:spPr>
          <a:xfrm>
            <a:off x="807928" y="1590675"/>
            <a:ext cx="520031" cy="634533"/>
          </a:xfrm>
          <a:prstGeom prst="rect">
            <a:avLst/>
          </a:prstGeom>
        </p:spPr>
      </p:pic>
    </p:spTree>
    <p:extLst>
      <p:ext uri="{BB962C8B-B14F-4D97-AF65-F5344CB8AC3E}">
        <p14:creationId xmlns:p14="http://schemas.microsoft.com/office/powerpoint/2010/main" val="34779496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74940" y="1228357"/>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mn-lt"/>
              <a:cs typeface="+mn-cs"/>
            </a:endParaRPr>
          </a:p>
        </p:txBody>
      </p:sp>
      <p:sp>
        <p:nvSpPr>
          <p:cNvPr id="16387" name="TextBox 12"/>
          <p:cNvSpPr txBox="1">
            <a:spLocks noChangeArrowheads="1"/>
          </p:cNvSpPr>
          <p:nvPr/>
        </p:nvSpPr>
        <p:spPr bwMode="auto">
          <a:xfrm>
            <a:off x="6329568" y="1385799"/>
            <a:ext cx="2408882" cy="861774"/>
          </a:xfrm>
          <a:prstGeom prst="rect">
            <a:avLst/>
          </a:prstGeom>
          <a:noFill/>
          <a:ln w="9525">
            <a:noFill/>
            <a:miter lim="800000"/>
            <a:headEnd/>
            <a:tailEnd/>
          </a:ln>
        </p:spPr>
        <p:txBody>
          <a:bodyPr wrap="square">
            <a:spAutoFit/>
          </a:bodyPr>
          <a:lstStyle/>
          <a:p>
            <a:r>
              <a:rPr lang="en-US" sz="1200" b="1" dirty="0">
                <a:solidFill>
                  <a:srgbClr val="000000"/>
                </a:solidFill>
                <a:latin typeface="+mn-lt"/>
              </a:rPr>
              <a:t>Patrick </a:t>
            </a:r>
            <a:r>
              <a:rPr lang="en-US" sz="1200" b="1" dirty="0" err="1">
                <a:solidFill>
                  <a:srgbClr val="000000"/>
                </a:solidFill>
                <a:latin typeface="+mn-lt"/>
              </a:rPr>
              <a:t>Frias</a:t>
            </a:r>
            <a:endParaRPr lang="en-US" sz="1200" b="1" dirty="0">
              <a:solidFill>
                <a:srgbClr val="000000"/>
              </a:solidFill>
              <a:latin typeface="+mn-lt"/>
            </a:endParaRPr>
          </a:p>
          <a:p>
            <a:r>
              <a:rPr lang="en-US" sz="1200" dirty="0" smtClean="0">
                <a:solidFill>
                  <a:srgbClr val="000000"/>
                </a:solidFill>
                <a:latin typeface="+mn-lt"/>
              </a:rPr>
              <a:t>CHOA, Chief Operating Officer &amp; </a:t>
            </a:r>
          </a:p>
          <a:p>
            <a:r>
              <a:rPr lang="en-US" sz="1200" dirty="0" smtClean="0">
                <a:solidFill>
                  <a:srgbClr val="000000"/>
                </a:solidFill>
                <a:latin typeface="+mn-lt"/>
              </a:rPr>
              <a:t>Chief</a:t>
            </a:r>
            <a:r>
              <a:rPr lang="en-US" sz="1200" dirty="0">
                <a:solidFill>
                  <a:srgbClr val="000000"/>
                </a:solidFill>
                <a:latin typeface="+mn-lt"/>
              </a:rPr>
              <a:t>, Children’s </a:t>
            </a:r>
            <a:r>
              <a:rPr lang="en-US" sz="1200" dirty="0" smtClean="0">
                <a:solidFill>
                  <a:srgbClr val="000000"/>
                </a:solidFill>
                <a:latin typeface="+mn-lt"/>
              </a:rPr>
              <a:t>Physician Group</a:t>
            </a:r>
          </a:p>
          <a:p>
            <a:endParaRPr lang="en-US" sz="1400" dirty="0">
              <a:solidFill>
                <a:srgbClr val="000000"/>
              </a:solidFill>
              <a:latin typeface="+mn-lt"/>
            </a:endParaRPr>
          </a:p>
        </p:txBody>
      </p:sp>
      <p:sp>
        <p:nvSpPr>
          <p:cNvPr id="16388" name="TextBox 14"/>
          <p:cNvSpPr txBox="1">
            <a:spLocks noChangeArrowheads="1"/>
          </p:cNvSpPr>
          <p:nvPr/>
        </p:nvSpPr>
        <p:spPr bwMode="auto">
          <a:xfrm>
            <a:off x="3749675" y="1816100"/>
            <a:ext cx="2184637"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Stoll</a:t>
            </a:r>
          </a:p>
          <a:p>
            <a:r>
              <a:rPr lang="en-US" sz="1200" dirty="0" smtClean="0">
                <a:solidFill>
                  <a:srgbClr val="000000"/>
                </a:solidFill>
                <a:latin typeface="+mn-lt"/>
              </a:rPr>
              <a:t>Chair, </a:t>
            </a:r>
            <a:r>
              <a:rPr lang="en-US" sz="1200" dirty="0">
                <a:solidFill>
                  <a:srgbClr val="000000"/>
                </a:solidFill>
                <a:latin typeface="+mn-lt"/>
              </a:rPr>
              <a:t>Department of Pediatrics</a:t>
            </a:r>
          </a:p>
        </p:txBody>
      </p:sp>
      <p:sp>
        <p:nvSpPr>
          <p:cNvPr id="16389" name="TextBox 33"/>
          <p:cNvSpPr txBox="1">
            <a:spLocks noChangeArrowheads="1"/>
          </p:cNvSpPr>
          <p:nvPr/>
        </p:nvSpPr>
        <p:spPr bwMode="auto">
          <a:xfrm>
            <a:off x="6244209" y="3970333"/>
            <a:ext cx="1822294"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a:t>
            </a:r>
            <a:r>
              <a:rPr lang="en-US" sz="1200" b="1" dirty="0" err="1">
                <a:solidFill>
                  <a:srgbClr val="000000"/>
                </a:solidFill>
                <a:latin typeface="+mn-lt"/>
              </a:rPr>
              <a:t>Kilbourne</a:t>
            </a:r>
            <a:endParaRPr lang="en-US" sz="1200" b="1" dirty="0">
              <a:solidFill>
                <a:srgbClr val="000000"/>
              </a:solidFill>
              <a:latin typeface="+mn-lt"/>
            </a:endParaRPr>
          </a:p>
          <a:p>
            <a:r>
              <a:rPr lang="en-US" sz="1200" dirty="0" smtClean="0">
                <a:solidFill>
                  <a:srgbClr val="000000"/>
                </a:solidFill>
                <a:latin typeface="+mn-lt"/>
              </a:rPr>
              <a:t>CHOA, Manager</a:t>
            </a:r>
            <a:r>
              <a:rPr lang="en-US" sz="1200" dirty="0">
                <a:solidFill>
                  <a:srgbClr val="000000"/>
                </a:solidFill>
                <a:latin typeface="+mn-lt"/>
              </a:rPr>
              <a:t>, Business </a:t>
            </a:r>
            <a:endParaRPr lang="en-US" sz="1200" dirty="0" smtClean="0">
              <a:solidFill>
                <a:srgbClr val="000000"/>
              </a:solidFill>
              <a:latin typeface="+mn-lt"/>
            </a:endParaRPr>
          </a:p>
          <a:p>
            <a:r>
              <a:rPr lang="en-US" sz="1200" dirty="0" smtClean="0">
                <a:solidFill>
                  <a:srgbClr val="000000"/>
                </a:solidFill>
                <a:latin typeface="+mn-lt"/>
              </a:rPr>
              <a:t>Operations</a:t>
            </a:r>
            <a:endParaRPr lang="en-US" sz="1000" dirty="0">
              <a:solidFill>
                <a:srgbClr val="000000"/>
              </a:solidFill>
              <a:latin typeface="+mn-lt"/>
            </a:endParaRPr>
          </a:p>
        </p:txBody>
      </p:sp>
      <p:sp>
        <p:nvSpPr>
          <p:cNvPr id="16391" name="TextBox 46"/>
          <p:cNvSpPr txBox="1">
            <a:spLocks noChangeArrowheads="1"/>
          </p:cNvSpPr>
          <p:nvPr/>
        </p:nvSpPr>
        <p:spPr bwMode="auto">
          <a:xfrm>
            <a:off x="1161256" y="3451664"/>
            <a:ext cx="2419124"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Stacy Heilman</a:t>
            </a:r>
          </a:p>
          <a:p>
            <a:r>
              <a:rPr lang="en-US" sz="1200" dirty="0" smtClean="0">
                <a:solidFill>
                  <a:srgbClr val="000000"/>
                </a:solidFill>
                <a:latin typeface="+mn-lt"/>
              </a:rPr>
              <a:t>Emory, DOP Grants </a:t>
            </a:r>
            <a:r>
              <a:rPr lang="en-US" sz="1200" dirty="0">
                <a:solidFill>
                  <a:srgbClr val="000000"/>
                </a:solidFill>
                <a:latin typeface="+mn-lt"/>
              </a:rPr>
              <a:t>Advocate, Cores</a:t>
            </a:r>
          </a:p>
        </p:txBody>
      </p:sp>
      <p:sp>
        <p:nvSpPr>
          <p:cNvPr id="16392" name="TextBox 47"/>
          <p:cNvSpPr txBox="1">
            <a:spLocks noChangeArrowheads="1"/>
          </p:cNvSpPr>
          <p:nvPr/>
        </p:nvSpPr>
        <p:spPr bwMode="auto">
          <a:xfrm>
            <a:off x="6101166" y="2699613"/>
            <a:ext cx="1890967"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TBN</a:t>
            </a:r>
            <a:endParaRPr lang="en-US" sz="1200" b="1" dirty="0">
              <a:solidFill>
                <a:srgbClr val="000000"/>
              </a:solidFill>
              <a:latin typeface="+mn-lt"/>
            </a:endParaRPr>
          </a:p>
          <a:p>
            <a:r>
              <a:rPr lang="en-US" sz="1200" dirty="0" smtClean="0">
                <a:solidFill>
                  <a:srgbClr val="000000"/>
                </a:solidFill>
                <a:latin typeface="+mn-lt"/>
              </a:rPr>
              <a:t>CHOA, Director </a:t>
            </a:r>
            <a:r>
              <a:rPr lang="en-US" sz="1200" dirty="0">
                <a:solidFill>
                  <a:srgbClr val="000000"/>
                </a:solidFill>
                <a:latin typeface="+mn-lt"/>
              </a:rPr>
              <a:t>of Finance, </a:t>
            </a:r>
            <a:endParaRPr lang="en-US" sz="1200" dirty="0" smtClean="0">
              <a:solidFill>
                <a:srgbClr val="000000"/>
              </a:solidFill>
              <a:latin typeface="+mn-lt"/>
            </a:endParaRPr>
          </a:p>
          <a:p>
            <a:r>
              <a:rPr lang="en-US" sz="1200" dirty="0" smtClean="0">
                <a:solidFill>
                  <a:srgbClr val="000000"/>
                </a:solidFill>
                <a:latin typeface="+mn-lt"/>
              </a:rPr>
              <a:t>Academic </a:t>
            </a:r>
            <a:r>
              <a:rPr lang="en-US" sz="1200" dirty="0">
                <a:solidFill>
                  <a:srgbClr val="000000"/>
                </a:solidFill>
                <a:latin typeface="+mn-lt"/>
              </a:rPr>
              <a:t>Administration</a:t>
            </a:r>
          </a:p>
        </p:txBody>
      </p:sp>
      <p:sp>
        <p:nvSpPr>
          <p:cNvPr id="16393" name="TextBox 48"/>
          <p:cNvSpPr txBox="1">
            <a:spLocks noChangeArrowheads="1"/>
          </p:cNvSpPr>
          <p:nvPr/>
        </p:nvSpPr>
        <p:spPr bwMode="auto">
          <a:xfrm>
            <a:off x="1123156" y="1652878"/>
            <a:ext cx="2273123"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Liz McCarty</a:t>
            </a:r>
          </a:p>
          <a:p>
            <a:r>
              <a:rPr lang="en-US" sz="1200" dirty="0" smtClean="0">
                <a:solidFill>
                  <a:srgbClr val="000000"/>
                </a:solidFill>
                <a:latin typeface="+mn-lt"/>
              </a:rPr>
              <a:t>Emory DOP Clinical Administrator</a:t>
            </a:r>
            <a:endParaRPr lang="en-US" sz="1200" dirty="0">
              <a:solidFill>
                <a:srgbClr val="000000"/>
              </a:solidFill>
              <a:latin typeface="+mn-lt"/>
            </a:endParaRPr>
          </a:p>
        </p:txBody>
      </p:sp>
      <p:cxnSp>
        <p:nvCxnSpPr>
          <p:cNvPr id="16394" name="Straight Connector 50"/>
          <p:cNvCxnSpPr>
            <a:cxnSpLocks noChangeShapeType="1"/>
          </p:cNvCxnSpPr>
          <p:nvPr/>
        </p:nvCxnSpPr>
        <p:spPr bwMode="auto">
          <a:xfrm>
            <a:off x="7221734" y="2804858"/>
            <a:ext cx="770399" cy="255"/>
          </a:xfrm>
          <a:prstGeom prst="straightConnector1">
            <a:avLst/>
          </a:prstGeom>
          <a:noFill/>
          <a:ln w="12701">
            <a:solidFill>
              <a:srgbClr val="000000"/>
            </a:solidFill>
            <a:round/>
            <a:headEnd/>
            <a:tailEnd/>
          </a:ln>
        </p:spPr>
      </p:cxnSp>
      <p:sp>
        <p:nvSpPr>
          <p:cNvPr id="16396" name="TextBox 30"/>
          <p:cNvSpPr txBox="1">
            <a:spLocks noChangeArrowheads="1"/>
          </p:cNvSpPr>
          <p:nvPr/>
        </p:nvSpPr>
        <p:spPr bwMode="auto">
          <a:xfrm>
            <a:off x="3762375" y="2462213"/>
            <a:ext cx="1591333"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Paul Spearman</a:t>
            </a:r>
          </a:p>
          <a:p>
            <a:r>
              <a:rPr lang="en-US" sz="1200" dirty="0">
                <a:solidFill>
                  <a:srgbClr val="000000"/>
                </a:solidFill>
                <a:latin typeface="+mn-lt"/>
              </a:rPr>
              <a:t>Chief Research </a:t>
            </a:r>
            <a:r>
              <a:rPr lang="en-US" sz="1200" dirty="0" smtClean="0">
                <a:solidFill>
                  <a:srgbClr val="000000"/>
                </a:solidFill>
                <a:latin typeface="+mn-lt"/>
              </a:rPr>
              <a:t>Officer</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16397" name="TextBox 41"/>
          <p:cNvSpPr txBox="1">
            <a:spLocks noChangeArrowheads="1"/>
          </p:cNvSpPr>
          <p:nvPr/>
        </p:nvSpPr>
        <p:spPr bwMode="auto">
          <a:xfrm>
            <a:off x="6832768" y="3327789"/>
            <a:ext cx="1710725"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Kris Rogers</a:t>
            </a:r>
          </a:p>
          <a:p>
            <a:r>
              <a:rPr lang="en-US" sz="1200" dirty="0" smtClean="0">
                <a:solidFill>
                  <a:srgbClr val="000000"/>
                </a:solidFill>
                <a:latin typeface="+mn-lt"/>
              </a:rPr>
              <a:t>CHOA, Director</a:t>
            </a:r>
            <a:r>
              <a:rPr lang="en-US" sz="1200" dirty="0">
                <a:solidFill>
                  <a:srgbClr val="000000"/>
                </a:solidFill>
                <a:latin typeface="+mn-lt"/>
              </a:rPr>
              <a:t>, </a:t>
            </a:r>
            <a:r>
              <a:rPr lang="en-US" sz="1200" dirty="0" smtClean="0">
                <a:solidFill>
                  <a:srgbClr val="000000"/>
                </a:solidFill>
                <a:latin typeface="+mn-lt"/>
              </a:rPr>
              <a:t>Clinical</a:t>
            </a:r>
          </a:p>
          <a:p>
            <a:r>
              <a:rPr lang="en-US" sz="1200" dirty="0" smtClean="0">
                <a:solidFill>
                  <a:srgbClr val="000000"/>
                </a:solidFill>
                <a:latin typeface="+mn-lt"/>
              </a:rPr>
              <a:t>Research Administration</a:t>
            </a:r>
            <a:endParaRPr lang="en-US" sz="1200" dirty="0">
              <a:solidFill>
                <a:srgbClr val="000000"/>
              </a:solidFill>
              <a:latin typeface="+mn-lt"/>
            </a:endParaRPr>
          </a:p>
        </p:txBody>
      </p:sp>
      <p:cxnSp>
        <p:nvCxnSpPr>
          <p:cNvPr id="16398" name="Straight Connector 61"/>
          <p:cNvCxnSpPr>
            <a:cxnSpLocks noChangeShapeType="1"/>
            <a:endCxn id="16388" idx="1"/>
          </p:cNvCxnSpPr>
          <p:nvPr/>
        </p:nvCxnSpPr>
        <p:spPr bwMode="auto">
          <a:xfrm>
            <a:off x="3396279" y="2039367"/>
            <a:ext cx="353396" cy="7566"/>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229600" y="3913329"/>
            <a:ext cx="0" cy="822215"/>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029200" y="2014141"/>
            <a:ext cx="1290840" cy="576659"/>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mn-lt"/>
              </a:rPr>
              <a:t>CHOA Research Administration, </a:t>
            </a:r>
          </a:p>
          <a:p>
            <a:r>
              <a:rPr lang="en-US" sz="1200" dirty="0" smtClean="0">
                <a:solidFill>
                  <a:srgbClr val="000000"/>
                </a:solidFill>
                <a:latin typeface="+mn-lt"/>
              </a:rPr>
              <a:t>Research </a:t>
            </a:r>
            <a:r>
              <a:rPr lang="en-US" sz="1200" dirty="0">
                <a:solidFill>
                  <a:srgbClr val="000000"/>
                </a:solidFill>
                <a:latin typeface="+mn-lt"/>
              </a:rPr>
              <a:t>Managers,</a:t>
            </a:r>
          </a:p>
          <a:p>
            <a:r>
              <a:rPr lang="en-US" sz="1200" dirty="0">
                <a:solidFill>
                  <a:srgbClr val="000000"/>
                </a:solidFill>
                <a:latin typeface="+mn-lt"/>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sp>
        <p:nvSpPr>
          <p:cNvPr id="16406" name="TextBox 89"/>
          <p:cNvSpPr txBox="1">
            <a:spLocks noChangeArrowheads="1"/>
          </p:cNvSpPr>
          <p:nvPr/>
        </p:nvSpPr>
        <p:spPr bwMode="auto">
          <a:xfrm>
            <a:off x="1294015" y="4123850"/>
            <a:ext cx="1066800" cy="461963"/>
          </a:xfrm>
          <a:prstGeom prst="rect">
            <a:avLst/>
          </a:prstGeom>
          <a:noFill/>
          <a:ln w="9525">
            <a:noFill/>
            <a:miter lim="800000"/>
            <a:headEnd/>
            <a:tailEnd/>
          </a:ln>
        </p:spPr>
        <p:txBody>
          <a:bodyPr>
            <a:spAutoFit/>
          </a:bodyPr>
          <a:lstStyle/>
          <a:p>
            <a:r>
              <a:rPr lang="en-US" sz="1200" dirty="0" err="1">
                <a:latin typeface="+mn-lt"/>
                <a:cs typeface="Times New Roman" pitchFamily="18" charset="0"/>
              </a:rPr>
              <a:t>Biostats</a:t>
            </a:r>
            <a:r>
              <a:rPr lang="en-US" sz="1200" dirty="0">
                <a:latin typeface="+mn-lt"/>
                <a:cs typeface="Times New Roman" pitchFamily="18" charset="0"/>
              </a:rPr>
              <a:t> Core</a:t>
            </a:r>
          </a:p>
          <a:p>
            <a:r>
              <a:rPr lang="en-US" sz="1200" dirty="0">
                <a:latin typeface="+mn-lt"/>
                <a:cs typeface="Times New Roman" pitchFamily="18" charset="0"/>
              </a:rPr>
              <a:t>GEMS Core</a:t>
            </a:r>
          </a:p>
        </p:txBody>
      </p:sp>
      <p:cxnSp>
        <p:nvCxnSpPr>
          <p:cNvPr id="16407" name="Straight Connector 90"/>
          <p:cNvCxnSpPr>
            <a:cxnSpLocks noChangeShapeType="1"/>
          </p:cNvCxnSpPr>
          <p:nvPr/>
        </p:nvCxnSpPr>
        <p:spPr bwMode="auto">
          <a:xfrm>
            <a:off x="1835555" y="3882086"/>
            <a:ext cx="0" cy="210452"/>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1600" kern="0" dirty="0">
              <a:solidFill>
                <a:srgbClr val="000000"/>
              </a:solidFill>
              <a:latin typeface="+mn-lt"/>
              <a:cs typeface="+mn-cs"/>
            </a:endParaRP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Emory, Ga Tech, Morehouse</a:t>
            </a:r>
          </a:p>
        </p:txBody>
      </p:sp>
      <p:sp>
        <p:nvSpPr>
          <p:cNvPr id="16409" name="TextBox 120"/>
          <p:cNvSpPr txBox="1">
            <a:spLocks noChangeArrowheads="1"/>
          </p:cNvSpPr>
          <p:nvPr/>
        </p:nvSpPr>
        <p:spPr bwMode="auto">
          <a:xfrm>
            <a:off x="2370340" y="1275665"/>
            <a:ext cx="3949700" cy="400050"/>
          </a:xfrm>
          <a:prstGeom prst="rect">
            <a:avLst/>
          </a:prstGeom>
          <a:noFill/>
          <a:ln w="9525">
            <a:noFill/>
            <a:miter lim="800000"/>
            <a:headEnd/>
            <a:tailEnd/>
          </a:ln>
        </p:spPr>
        <p:txBody>
          <a:bodyPr wrap="none">
            <a:spAutoFit/>
          </a:bodyPr>
          <a:lstStyle/>
          <a:p>
            <a:r>
              <a:rPr lang="en-US" sz="2000" b="1" dirty="0">
                <a:solidFill>
                  <a:srgbClr val="000000"/>
                </a:solidFill>
                <a:latin typeface="+mn-lt"/>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2" name="Straight Connector 36"/>
          <p:cNvCxnSpPr>
            <a:cxnSpLocks noChangeShapeType="1"/>
          </p:cNvCxnSpPr>
          <p:nvPr/>
        </p:nvCxnSpPr>
        <p:spPr bwMode="auto">
          <a:xfrm flipV="1">
            <a:off x="2514600" y="2699613"/>
            <a:ext cx="1235075" cy="176466"/>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a:off x="6629398" y="4616664"/>
            <a:ext cx="0" cy="891961"/>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mn-lt"/>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mn-lt"/>
              </a:rPr>
              <a:t>Research Leadership</a:t>
            </a:r>
            <a:r>
              <a:rPr lang="en-US" sz="2800" b="1" dirty="0">
                <a:solidFill>
                  <a:srgbClr val="000000"/>
                </a:solidFill>
                <a:latin typeface="+mn-lt"/>
              </a:rPr>
              <a:t>: </a:t>
            </a:r>
            <a:r>
              <a:rPr lang="en-US" sz="2800" dirty="0">
                <a:solidFill>
                  <a:srgbClr val="000000"/>
                </a:solidFill>
                <a:latin typeface="+mn-lt"/>
              </a:rPr>
              <a:t/>
            </a:r>
            <a:br>
              <a:rPr lang="en-US" sz="2800" dirty="0">
                <a:solidFill>
                  <a:srgbClr val="000000"/>
                </a:solidFill>
                <a:latin typeface="+mn-lt"/>
              </a:rPr>
            </a:br>
            <a:endParaRPr lang="en-US" sz="2800" dirty="0">
              <a:solidFill>
                <a:srgbClr val="000000"/>
              </a:solidFill>
              <a:latin typeface="+mn-lt"/>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mn-lt"/>
              </a:rPr>
              <a:t>Research Update </a:t>
            </a:r>
            <a:r>
              <a:rPr lang="en-US" sz="1200" dirty="0" smtClean="0">
                <a:solidFill>
                  <a:srgbClr val="898989"/>
                </a:solidFill>
                <a:latin typeface="+mn-lt"/>
              </a:rPr>
              <a:t>July 2015</a:t>
            </a:r>
            <a:endParaRPr lang="en-US" sz="1200" dirty="0">
              <a:solidFill>
                <a:srgbClr val="898989"/>
              </a:solidFill>
              <a:latin typeface="+mn-lt"/>
            </a:endParaRPr>
          </a:p>
        </p:txBody>
      </p:sp>
      <p:sp>
        <p:nvSpPr>
          <p:cNvPr id="36" name="TextBox 41"/>
          <p:cNvSpPr txBox="1">
            <a:spLocks noChangeArrowheads="1"/>
          </p:cNvSpPr>
          <p:nvPr/>
        </p:nvSpPr>
        <p:spPr bwMode="auto">
          <a:xfrm>
            <a:off x="6553200" y="2057400"/>
            <a:ext cx="178972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Farah </a:t>
            </a:r>
            <a:r>
              <a:rPr lang="en-US" sz="1200" b="1" dirty="0" err="1" smtClean="0">
                <a:solidFill>
                  <a:srgbClr val="000000"/>
                </a:solidFill>
                <a:latin typeface="+mn-lt"/>
              </a:rPr>
              <a:t>Chapes</a:t>
            </a:r>
            <a:endParaRPr lang="en-US" sz="1200" b="1" dirty="0">
              <a:solidFill>
                <a:srgbClr val="000000"/>
              </a:solidFill>
              <a:latin typeface="+mn-lt"/>
            </a:endParaRPr>
          </a:p>
          <a:p>
            <a:r>
              <a:rPr lang="en-US" sz="1200" dirty="0" smtClean="0">
                <a:solidFill>
                  <a:srgbClr val="000000"/>
                </a:solidFill>
                <a:latin typeface="+mn-lt"/>
              </a:rPr>
              <a:t>CHOA, VP, Research &amp;</a:t>
            </a:r>
          </a:p>
          <a:p>
            <a:r>
              <a:rPr lang="en-US" sz="1200" dirty="0" smtClean="0">
                <a:solidFill>
                  <a:srgbClr val="000000"/>
                </a:solidFill>
                <a:latin typeface="+mn-lt"/>
              </a:rPr>
              <a:t> Academic Administration</a:t>
            </a:r>
            <a:endParaRPr lang="en-US" sz="1200" dirty="0">
              <a:solidFill>
                <a:srgbClr val="000000"/>
              </a:solidFill>
              <a:latin typeface="+mn-lt"/>
            </a:endParaRPr>
          </a:p>
        </p:txBody>
      </p:sp>
      <p:cxnSp>
        <p:nvCxnSpPr>
          <p:cNvPr id="40" name="Straight Connector 11"/>
          <p:cNvCxnSpPr>
            <a:cxnSpLocks noChangeShapeType="1"/>
          </p:cNvCxnSpPr>
          <p:nvPr/>
        </p:nvCxnSpPr>
        <p:spPr bwMode="auto">
          <a:xfrm>
            <a:off x="7391400" y="2657475"/>
            <a:ext cx="0" cy="147638"/>
          </a:xfrm>
          <a:prstGeom prst="straightConnector1">
            <a:avLst/>
          </a:prstGeom>
          <a:noFill/>
          <a:ln w="12700">
            <a:solidFill>
              <a:srgbClr val="000000"/>
            </a:solidFill>
            <a:round/>
            <a:headEnd/>
            <a:tailEnd/>
          </a:ln>
        </p:spPr>
      </p:cxnSp>
      <p:cxnSp>
        <p:nvCxnSpPr>
          <p:cNvPr id="47" name="Straight Connector 11"/>
          <p:cNvCxnSpPr>
            <a:cxnSpLocks noChangeShapeType="1"/>
          </p:cNvCxnSpPr>
          <p:nvPr/>
        </p:nvCxnSpPr>
        <p:spPr bwMode="auto">
          <a:xfrm>
            <a:off x="5257800" y="2947012"/>
            <a:ext cx="1504454" cy="1023239"/>
          </a:xfrm>
          <a:prstGeom prst="straightConnector1">
            <a:avLst/>
          </a:prstGeom>
          <a:noFill/>
          <a:ln w="12700">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2700">
            <a:solidFill>
              <a:srgbClr val="000000"/>
            </a:solidFill>
            <a:round/>
            <a:headEnd/>
            <a:tailEnd/>
          </a:ln>
        </p:spPr>
      </p:cxnSp>
      <p:sp>
        <p:nvSpPr>
          <p:cNvPr id="41" name="TextBox 48"/>
          <p:cNvSpPr txBox="1">
            <a:spLocks noChangeArrowheads="1"/>
          </p:cNvSpPr>
          <p:nvPr/>
        </p:nvSpPr>
        <p:spPr bwMode="auto">
          <a:xfrm>
            <a:off x="1161256" y="2239238"/>
            <a:ext cx="2529603"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mn-lt"/>
              </a:rPr>
              <a:t>Shantisa</a:t>
            </a:r>
            <a:r>
              <a:rPr lang="en-US" sz="1200" b="1" dirty="0" smtClean="0">
                <a:solidFill>
                  <a:srgbClr val="000000"/>
                </a:solidFill>
                <a:latin typeface="+mn-lt"/>
              </a:rPr>
              <a:t> </a:t>
            </a:r>
            <a:r>
              <a:rPr lang="en-US" sz="1200" b="1" dirty="0" err="1" smtClean="0">
                <a:solidFill>
                  <a:srgbClr val="000000"/>
                </a:solidFill>
                <a:latin typeface="+mn-lt"/>
              </a:rPr>
              <a:t>Fulgham</a:t>
            </a:r>
            <a:endParaRPr lang="en-US" sz="1200" b="1" dirty="0">
              <a:solidFill>
                <a:srgbClr val="000000"/>
              </a:solidFill>
              <a:latin typeface="+mn-lt"/>
            </a:endParaRPr>
          </a:p>
          <a:p>
            <a:r>
              <a:rPr lang="en-US" sz="1200" dirty="0" smtClean="0">
                <a:solidFill>
                  <a:srgbClr val="000000"/>
                </a:solidFill>
                <a:latin typeface="+mn-lt"/>
              </a:rPr>
              <a:t>Emory, DOP Senior Business Manager</a:t>
            </a:r>
            <a:endParaRPr lang="en-US" sz="1200" dirty="0">
              <a:solidFill>
                <a:srgbClr val="000000"/>
              </a:solidFill>
              <a:latin typeface="+mn-lt"/>
            </a:endParaRPr>
          </a:p>
        </p:txBody>
      </p:sp>
      <p:sp>
        <p:nvSpPr>
          <p:cNvPr id="48" name="TextBox 41"/>
          <p:cNvSpPr txBox="1">
            <a:spLocks noChangeArrowheads="1"/>
          </p:cNvSpPr>
          <p:nvPr/>
        </p:nvSpPr>
        <p:spPr bwMode="auto">
          <a:xfrm>
            <a:off x="1143889" y="2790709"/>
            <a:ext cx="1870448"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Cynthia Wetmore</a:t>
            </a:r>
            <a:endParaRPr lang="en-US" sz="1200" b="1" dirty="0">
              <a:solidFill>
                <a:srgbClr val="000000"/>
              </a:solidFill>
              <a:latin typeface="+mn-lt"/>
            </a:endParaRP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CHOA &amp; Emory</a:t>
            </a:r>
            <a:endParaRPr lang="en-US" sz="1200" dirty="0">
              <a:solidFill>
                <a:srgbClr val="000000"/>
              </a:solidFill>
              <a:latin typeface="+mn-lt"/>
            </a:endParaRPr>
          </a:p>
        </p:txBody>
      </p:sp>
      <p:cxnSp>
        <p:nvCxnSpPr>
          <p:cNvPr id="50" name="Straight Connector 11"/>
          <p:cNvCxnSpPr>
            <a:cxnSpLocks noChangeShapeType="1"/>
          </p:cNvCxnSpPr>
          <p:nvPr/>
        </p:nvCxnSpPr>
        <p:spPr bwMode="auto">
          <a:xfrm flipV="1">
            <a:off x="7212209" y="2799879"/>
            <a:ext cx="0" cy="152400"/>
          </a:xfrm>
          <a:prstGeom prst="straightConnector1">
            <a:avLst/>
          </a:prstGeom>
          <a:noFill/>
          <a:ln w="12700">
            <a:solidFill>
              <a:srgbClr val="000000"/>
            </a:solidFill>
            <a:round/>
            <a:headEnd/>
            <a:tailEnd/>
          </a:ln>
        </p:spPr>
      </p:cxnSp>
      <p:cxnSp>
        <p:nvCxnSpPr>
          <p:cNvPr id="51" name="Straight Connector 11"/>
          <p:cNvCxnSpPr>
            <a:cxnSpLocks noChangeShapeType="1"/>
          </p:cNvCxnSpPr>
          <p:nvPr/>
        </p:nvCxnSpPr>
        <p:spPr bwMode="auto">
          <a:xfrm flipV="1">
            <a:off x="7992133" y="2799879"/>
            <a:ext cx="0" cy="679304"/>
          </a:xfrm>
          <a:prstGeom prst="straightConnector1">
            <a:avLst/>
          </a:prstGeom>
          <a:noFill/>
          <a:ln w="12700">
            <a:solidFill>
              <a:srgbClr val="000000"/>
            </a:solidFill>
            <a:round/>
            <a:headEnd/>
            <a:tailEnd/>
          </a:ln>
        </p:spPr>
      </p:cxnSp>
      <p:cxnSp>
        <p:nvCxnSpPr>
          <p:cNvPr id="53" name="Straight Connector 36"/>
          <p:cNvCxnSpPr>
            <a:cxnSpLocks noChangeShapeType="1"/>
          </p:cNvCxnSpPr>
          <p:nvPr/>
        </p:nvCxnSpPr>
        <p:spPr bwMode="auto">
          <a:xfrm flipV="1">
            <a:off x="2259717" y="3108547"/>
            <a:ext cx="1539850" cy="472853"/>
          </a:xfrm>
          <a:prstGeom prst="straightConnector1">
            <a:avLst/>
          </a:prstGeom>
          <a:noFill/>
          <a:ln w="12700">
            <a:solidFill>
              <a:srgbClr val="000000"/>
            </a:solidFill>
            <a:round/>
            <a:headEnd/>
            <a:tailEnd/>
          </a:ln>
        </p:spPr>
      </p:cxnSp>
      <p:cxnSp>
        <p:nvCxnSpPr>
          <p:cNvPr id="69" name="Straight Connector 11"/>
          <p:cNvCxnSpPr>
            <a:cxnSpLocks noChangeShapeType="1"/>
          </p:cNvCxnSpPr>
          <p:nvPr/>
        </p:nvCxnSpPr>
        <p:spPr bwMode="auto">
          <a:xfrm flipV="1">
            <a:off x="1752600" y="2086839"/>
            <a:ext cx="1" cy="190926"/>
          </a:xfrm>
          <a:prstGeom prst="straightConnector1">
            <a:avLst/>
          </a:prstGeom>
          <a:noFill/>
          <a:ln w="12700">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2015</a:t>
            </a:r>
            <a:endParaRPr lang="en-US" sz="1200" dirty="0">
              <a:solidFill>
                <a:srgbClr val="898989"/>
              </a:solidFill>
              <a:latin typeface="Calibri" pitchFamily="34" charset="0"/>
            </a:endParaRP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p>
            <a:p>
              <a:pPr lvl="0" algn="ctr" defTabSz="266700">
                <a:lnSpc>
                  <a:spcPct val="90000"/>
                </a:lnSpc>
                <a:spcBef>
                  <a:spcPct val="0"/>
                </a:spcBef>
                <a:spcAft>
                  <a:spcPct val="35000"/>
                </a:spcAft>
              </a:pPr>
              <a:r>
                <a:rPr lang="en-US" sz="1050" dirty="0" smtClean="0"/>
                <a:t>(CORPH)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accent4">
              <a:lumMod val="60000"/>
              <a:lumOff val="40000"/>
              <a:alpha val="31000"/>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Heart Research and Outcomes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Center </a:t>
            </a:r>
            <a:r>
              <a:rPr lang="en-US" sz="1900" b="1" i="1" dirty="0">
                <a:solidFill>
                  <a:schemeClr val="tx1"/>
                </a:solidFill>
                <a:cs typeface="Arial" pitchFamily="34" charset="0"/>
              </a:rPr>
              <a:t>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 </a:t>
            </a:r>
            <a:r>
              <a:rPr lang="en-US" sz="1900" i="1" dirty="0" smtClean="0">
                <a:solidFill>
                  <a:schemeClr val="tx1"/>
                </a:solidFill>
                <a:cs typeface="Arial" pitchFamily="34" charset="0"/>
                <a:hlinkClick r:id="rId7"/>
              </a:rPr>
              <a:t>cynthia.wetmore@emory.edu</a:t>
            </a:r>
            <a:r>
              <a:rPr lang="en-US" sz="1900"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9"/>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Childhood Infections and </a:t>
            </a:r>
            <a:r>
              <a:rPr lang="en-US" sz="1900" b="1" dirty="0">
                <a:solidFill>
                  <a:schemeClr val="tx1"/>
                </a:solidFill>
                <a:cs typeface="Arial" pitchFamily="34" charset="0"/>
              </a:rPr>
              <a:t>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Children’s Center </a:t>
            </a:r>
            <a:r>
              <a:rPr lang="en-US" sz="19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2"/>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Villaseñor </a:t>
            </a:r>
            <a:r>
              <a:rPr lang="en-US" sz="1900" dirty="0" smtClean="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4"/>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5"/>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6"/>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MG Finn, </a:t>
            </a:r>
            <a:r>
              <a:rPr lang="en-US" sz="1900" b="1" i="1" dirty="0">
                <a:solidFill>
                  <a:schemeClr val="tx1"/>
                </a:solidFill>
                <a:cs typeface="Arial" pitchFamily="34" charset="0"/>
              </a:rPr>
              <a:t>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smtClean="0">
                <a:solidFill>
                  <a:schemeClr val="tx1"/>
                </a:solidFill>
                <a:cs typeface="Arial" pitchFamily="34" charset="0"/>
                <a:hlinkClick r:id="rId17"/>
              </a:rPr>
              <a:t>mgfinn@gatech.edu</a:t>
            </a:r>
            <a:r>
              <a:rPr lang="en-US" sz="1900" u="sng" dirty="0" smtClean="0">
                <a:solidFill>
                  <a:schemeClr val="tx1"/>
                </a:solidFill>
                <a:cs typeface="Arial" pitchFamily="34" charset="0"/>
              </a:rPr>
              <a:t> </a:t>
            </a:r>
            <a:r>
              <a:rPr lang="en-US" sz="1900"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Co-Director: Tom Barker, PhD</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8"/>
              </a:rPr>
              <a:t>thomas.barker@bme.gatech.edu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Erin Kirshtein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9"/>
              </a:rPr>
              <a:t>Erin.kirshtein@bme.gatech.edu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20"/>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a:t>
            </a:r>
            <a:r>
              <a:rPr lang="en-US" sz="1900" dirty="0" smtClean="0">
                <a:solidFill>
                  <a:schemeClr val="tx1"/>
                </a:solidFill>
                <a:cs typeface="Arial" pitchFamily="34" charset="0"/>
              </a:rPr>
              <a:t>Villaseñor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2000" u="sng" dirty="0" smtClean="0">
                <a:solidFill>
                  <a:srgbClr val="0000FF"/>
                </a:solidFill>
                <a:ea typeface="Calibri"/>
                <a:cs typeface="Times New Roman"/>
                <a:hlinkClick r:id="rId21"/>
              </a:rPr>
              <a:t>mynatt@cc.gatech.edu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a:t>
            </a:r>
            <a:r>
              <a:rPr lang="en-US" sz="1900" b="1" dirty="0" smtClean="0">
                <a:solidFill>
                  <a:schemeClr val="tx1"/>
                </a:solidFill>
                <a:cs typeface="Arial" pitchFamily="34" charset="0"/>
              </a:rPr>
              <a:t>Outcomes Research </a:t>
            </a:r>
            <a:r>
              <a:rPr lang="en-US" sz="1900" b="1" dirty="0">
                <a:solidFill>
                  <a:schemeClr val="tx1"/>
                </a:solidFill>
                <a:cs typeface="Arial" pitchFamily="34" charset="0"/>
              </a:rPr>
              <a:t>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2"/>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3"/>
              </a:rPr>
              <a:t>ami.klin@choa.org</a:t>
            </a:r>
            <a:r>
              <a:rPr lang="en-US" sz="1900" dirty="0">
                <a:solidFill>
                  <a:schemeClr val="tx1"/>
                </a:solidFill>
                <a:cs typeface="Arial" pitchFamily="34" charset="0"/>
              </a:rPr>
              <a:t>  and </a:t>
            </a:r>
            <a:r>
              <a:rPr lang="en-US" sz="2000" u="sng" dirty="0" smtClean="0">
                <a:solidFill>
                  <a:srgbClr val="0000FF"/>
                </a:solidFill>
                <a:ea typeface="Calibri"/>
                <a:cs typeface="Times New Roman"/>
                <a:hlinkClick r:id="rId24"/>
              </a:rPr>
              <a:t>warren.r.jones@emory.edu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Christina </a:t>
            </a:r>
            <a:r>
              <a:rPr lang="en-US" sz="1900" dirty="0" err="1" smtClean="0">
                <a:solidFill>
                  <a:schemeClr val="tx1"/>
                </a:solidFill>
                <a:cs typeface="Arial" pitchFamily="34" charset="0"/>
              </a:rPr>
              <a:t>Wessels</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5"/>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80187" y="447676"/>
            <a:ext cx="2563813" cy="6401753"/>
          </a:xfrm>
          <a:prstGeom prst="rect">
            <a:avLst/>
          </a:prstGeom>
          <a:solidFill>
            <a:schemeClr val="accent3">
              <a:lumMod val="60000"/>
              <a:lumOff val="4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a:defRPr/>
            </a:pPr>
            <a:r>
              <a:rPr lang="en-US" sz="800" b="1" i="1" dirty="0">
                <a:latin typeface="Calibri" pitchFamily="34" charset="0"/>
              </a:rPr>
              <a:t>Barbara J. Stoll, MD</a:t>
            </a:r>
          </a:p>
          <a:p>
            <a:pPr marL="0" marR="0">
              <a:spcBef>
                <a:spcPts val="0"/>
              </a:spcBef>
              <a:spcAft>
                <a:spcPts val="0"/>
              </a:spcAft>
            </a:pPr>
            <a:r>
              <a:rPr lang="en-US" sz="800" dirty="0" smtClean="0">
                <a:latin typeface="+mn-lt"/>
                <a:ea typeface="Times New Roman"/>
              </a:rPr>
              <a:t>George W. </a:t>
            </a:r>
            <a:r>
              <a:rPr lang="en-US" sz="800" dirty="0" err="1" smtClean="0">
                <a:latin typeface="+mn-lt"/>
                <a:ea typeface="Times New Roman"/>
              </a:rPr>
              <a:t>Brumley</a:t>
            </a:r>
            <a:r>
              <a:rPr lang="en-US" sz="800" dirty="0" smtClean="0">
                <a:latin typeface="+mn-lt"/>
                <a:ea typeface="Times New Roman"/>
              </a:rPr>
              <a:t>, Jr. Professor and Chair</a:t>
            </a:r>
          </a:p>
          <a:p>
            <a:pPr marL="0" marR="0">
              <a:spcBef>
                <a:spcPts val="0"/>
              </a:spcBef>
              <a:spcAft>
                <a:spcPts val="0"/>
              </a:spcAft>
            </a:pPr>
            <a:r>
              <a:rPr lang="en-US" sz="800" dirty="0" smtClean="0">
                <a:latin typeface="+mn-lt"/>
                <a:ea typeface="Times New Roman"/>
              </a:rPr>
              <a:t>Department of Pediatrics, Emory University School of Medicine, CEO, The Emory Children’s Center</a:t>
            </a:r>
          </a:p>
          <a:p>
            <a:pPr marL="0" marR="0">
              <a:spcBef>
                <a:spcPts val="0"/>
              </a:spcBef>
              <a:spcAft>
                <a:spcPts val="0"/>
              </a:spcAft>
            </a:pPr>
            <a:r>
              <a:rPr lang="en-US" sz="800" dirty="0" smtClean="0">
                <a:latin typeface="+mn-lt"/>
                <a:ea typeface="Times New Roman"/>
              </a:rPr>
              <a:t>Executive Director, The Pediatric Center of Georgia</a:t>
            </a:r>
          </a:p>
          <a:p>
            <a:pPr eaLnBrk="0" hangingPunct="0">
              <a:defRPr/>
            </a:pPr>
            <a:r>
              <a:rPr lang="en-US" sz="800" u="sng" dirty="0" smtClean="0">
                <a:latin typeface="Calibri" pitchFamily="34" charset="0"/>
                <a:hlinkClick r:id="rId26"/>
              </a:rPr>
              <a:t>barbara_stoll@oz.ped.emory.edu</a:t>
            </a:r>
            <a:r>
              <a:rPr lang="en-US" sz="800" dirty="0" smtClean="0">
                <a:latin typeface="Calibri" pitchFamily="34" charset="0"/>
              </a:rPr>
              <a:t> </a:t>
            </a:r>
            <a:endParaRPr lang="en-US" sz="800" dirty="0"/>
          </a:p>
          <a:p>
            <a:pPr eaLnBrk="0" hangingPunct="0">
              <a:defRPr/>
            </a:pPr>
            <a:r>
              <a:rPr lang="en-US" sz="800" b="1" i="1" dirty="0">
                <a:latin typeface="Calibri" pitchFamily="34" charset="0"/>
              </a:rPr>
              <a:t> </a:t>
            </a:r>
            <a:r>
              <a:rPr lang="en-US" sz="800" dirty="0">
                <a:latin typeface="Calibri" pitchFamily="34" charset="0"/>
              </a:rPr>
              <a:t> </a:t>
            </a:r>
            <a:endParaRPr lang="en-US" sz="800" dirty="0"/>
          </a:p>
          <a:p>
            <a:pPr eaLnBrk="0" hangingPunct="0">
              <a:defRPr/>
            </a:pPr>
            <a:r>
              <a:rPr lang="en-US" sz="800" b="1" i="1" dirty="0">
                <a:latin typeface="Calibri" pitchFamily="34" charset="0"/>
              </a:rPr>
              <a:t>Patrick </a:t>
            </a:r>
            <a:r>
              <a:rPr lang="en-US" sz="800" b="1" i="1" dirty="0" err="1">
                <a:latin typeface="Calibri" pitchFamily="34" charset="0"/>
              </a:rPr>
              <a:t>Frias</a:t>
            </a:r>
            <a:r>
              <a:rPr lang="en-US" sz="800" b="1" i="1" dirty="0">
                <a:latin typeface="Calibri" pitchFamily="34" charset="0"/>
              </a:rPr>
              <a:t>, MD</a:t>
            </a:r>
          </a:p>
          <a:p>
            <a:pPr eaLnBrk="0" hangingPunct="0">
              <a:defRPr/>
            </a:pPr>
            <a:r>
              <a:rPr lang="en-US" sz="800" dirty="0" smtClean="0">
                <a:latin typeface="Calibri" pitchFamily="34" charset="0"/>
              </a:rPr>
              <a:t>Chief Operating Officer &amp; Chief</a:t>
            </a:r>
            <a:r>
              <a:rPr lang="en-US" sz="800" dirty="0">
                <a:latin typeface="Calibri" pitchFamily="34" charset="0"/>
              </a:rPr>
              <a:t>, Children’s Physician Group</a:t>
            </a:r>
          </a:p>
          <a:p>
            <a:pPr eaLnBrk="0" hangingPunct="0">
              <a:defRPr/>
            </a:pPr>
            <a:r>
              <a:rPr lang="en-US" sz="800" dirty="0">
                <a:latin typeface="Calibri" pitchFamily="34" charset="0"/>
              </a:rPr>
              <a:t>Children’s Healthcare of </a:t>
            </a:r>
            <a:r>
              <a:rPr lang="en-US" sz="800" dirty="0" smtClean="0">
                <a:latin typeface="Calibri" pitchFamily="34" charset="0"/>
              </a:rPr>
              <a:t>Atlanta </a:t>
            </a:r>
            <a:r>
              <a:rPr lang="en-US" sz="800" dirty="0" smtClean="0">
                <a:latin typeface="Calibri" pitchFamily="34" charset="0"/>
                <a:hlinkClick r:id="rId27"/>
              </a:rPr>
              <a:t>pat.frias@choa.org</a:t>
            </a:r>
            <a:r>
              <a:rPr lang="en-US" sz="800" dirty="0" smtClean="0">
                <a:latin typeface="Calibri" pitchFamily="34" charset="0"/>
              </a:rPr>
              <a:t> </a:t>
            </a:r>
            <a:endParaRPr lang="en-US" sz="800" dirty="0">
              <a:latin typeface="Calibri" pitchFamily="34" charset="0"/>
            </a:endParaRPr>
          </a:p>
          <a:p>
            <a:pPr eaLnBrk="0" hangingPunct="0">
              <a:defRPr/>
            </a:pPr>
            <a:endParaRPr lang="en-US" sz="800" b="1" i="1" dirty="0">
              <a:latin typeface="Calibri" pitchFamily="34" charset="0"/>
            </a:endParaRPr>
          </a:p>
          <a:p>
            <a:pPr eaLnBrk="0" hangingPunct="0">
              <a:defRPr/>
            </a:pPr>
            <a:r>
              <a:rPr lang="en-US" sz="800" b="1" i="1" dirty="0">
                <a:latin typeface="Calibri" pitchFamily="34" charset="0"/>
              </a:rPr>
              <a:t>Paul Spearman, MD</a:t>
            </a:r>
            <a:r>
              <a:rPr lang="en-US" sz="800" dirty="0">
                <a:latin typeface="Calibri" pitchFamily="34" charset="0"/>
              </a:rPr>
              <a:t> </a:t>
            </a:r>
            <a:endParaRPr lang="en-US" sz="800" dirty="0"/>
          </a:p>
          <a:p>
            <a:pPr eaLnBrk="0" hangingPunct="0">
              <a:defRPr/>
            </a:pPr>
            <a:r>
              <a:rPr lang="en-US" sz="800" dirty="0" err="1">
                <a:latin typeface="Calibri" pitchFamily="34" charset="0"/>
              </a:rPr>
              <a:t>Nahmias</a:t>
            </a:r>
            <a:r>
              <a:rPr lang="en-US" sz="800" dirty="0">
                <a:latin typeface="Calibri" pitchFamily="34" charset="0"/>
              </a:rPr>
              <a:t>-Schinazi Professor </a:t>
            </a:r>
            <a:r>
              <a:rPr lang="en-US" sz="800" dirty="0" smtClean="0">
                <a:latin typeface="Calibri" pitchFamily="34" charset="0"/>
              </a:rPr>
              <a:t>&amp; </a:t>
            </a:r>
            <a:r>
              <a:rPr lang="en-US" sz="800" dirty="0">
                <a:latin typeface="Calibri" pitchFamily="34" charset="0"/>
              </a:rPr>
              <a:t>Chief, Pediatric Infectious </a:t>
            </a:r>
            <a:r>
              <a:rPr lang="en-US" sz="800" dirty="0" smtClean="0">
                <a:latin typeface="Calibri" pitchFamily="34" charset="0"/>
              </a:rPr>
              <a:t>Diseases, Chief </a:t>
            </a:r>
            <a:r>
              <a:rPr lang="en-US" sz="800" dirty="0">
                <a:latin typeface="Calibri" pitchFamily="34" charset="0"/>
              </a:rPr>
              <a:t>Research Officer, Children’s Healthcare of </a:t>
            </a:r>
            <a:r>
              <a:rPr lang="en-US" sz="800" dirty="0" smtClean="0">
                <a:latin typeface="Calibri" pitchFamily="34" charset="0"/>
              </a:rPr>
              <a:t>Atlanta, Vice </a:t>
            </a:r>
            <a:r>
              <a:rPr lang="en-US" sz="800" dirty="0">
                <a:latin typeface="Calibri" pitchFamily="34" charset="0"/>
              </a:rPr>
              <a:t>Chair for Research, </a:t>
            </a:r>
            <a:r>
              <a:rPr lang="en-US" sz="800" dirty="0" smtClean="0">
                <a:latin typeface="Calibri" pitchFamily="34" charset="0"/>
              </a:rPr>
              <a:t>Dept </a:t>
            </a:r>
            <a:r>
              <a:rPr lang="en-US" sz="800" dirty="0">
                <a:latin typeface="Calibri" pitchFamily="34" charset="0"/>
              </a:rPr>
              <a:t>of Pediatrics, Emory University </a:t>
            </a:r>
            <a:r>
              <a:rPr lang="en-US" sz="800" u="sng" dirty="0" smtClean="0">
                <a:latin typeface="Calibri" pitchFamily="34" charset="0"/>
                <a:hlinkClick r:id="rId11"/>
              </a:rPr>
              <a:t>paul.spearman@emory.edu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smtClean="0">
                <a:latin typeface="Calibri" pitchFamily="34" charset="0"/>
              </a:rPr>
              <a:t>Cynthia Wetmore, MD, PhD</a:t>
            </a:r>
            <a:endParaRPr lang="en-US" sz="800" dirty="0"/>
          </a:p>
          <a:p>
            <a:pPr eaLnBrk="0" hangingPunct="0">
              <a:defRPr/>
            </a:pPr>
            <a:r>
              <a:rPr lang="en-US" sz="800" dirty="0" smtClean="0">
                <a:latin typeface="Calibri" pitchFamily="34" charset="0"/>
              </a:rPr>
              <a:t>Director, Center for Clinical &amp; Translational Research and Director, Clinical Research for Children’s &amp; Emory</a:t>
            </a:r>
          </a:p>
          <a:p>
            <a:pPr eaLnBrk="0" hangingPunct="0">
              <a:defRPr/>
            </a:pPr>
            <a:r>
              <a:rPr lang="en-US" sz="800" dirty="0" err="1" smtClean="0">
                <a:latin typeface="Calibri" pitchFamily="34" charset="0"/>
              </a:rPr>
              <a:t>Dept</a:t>
            </a:r>
            <a:r>
              <a:rPr lang="en-US" sz="800" dirty="0" smtClean="0">
                <a:latin typeface="Calibri" pitchFamily="34" charset="0"/>
              </a:rPr>
              <a:t> </a:t>
            </a:r>
            <a:r>
              <a:rPr lang="en-US" sz="800" dirty="0">
                <a:latin typeface="Calibri" pitchFamily="34" charset="0"/>
              </a:rPr>
              <a:t>of Pediatrics, Emory University </a:t>
            </a:r>
            <a:r>
              <a:rPr lang="en-US" sz="800" u="sng" dirty="0" smtClean="0">
                <a:latin typeface="Calibri" pitchFamily="34" charset="0"/>
                <a:hlinkClick r:id="rId28"/>
              </a:rPr>
              <a:t>Cynthia.wetmore@emory.edu</a:t>
            </a:r>
            <a:r>
              <a:rPr lang="en-US" sz="800" dirty="0" smtClean="0">
                <a:latin typeface="Calibri" pitchFamily="34" charset="0"/>
              </a:rPr>
              <a:t> </a:t>
            </a:r>
            <a:endParaRPr lang="en-US" sz="800" dirty="0"/>
          </a:p>
          <a:p>
            <a:pPr marR="21880"/>
            <a:endParaRPr lang="en-US" sz="800" b="1" i="1" u="sng" dirty="0" smtClean="0">
              <a:latin typeface="Calibri"/>
            </a:endParaRPr>
          </a:p>
          <a:p>
            <a:pPr marR="21880"/>
            <a:r>
              <a:rPr lang="en-US" sz="800" b="1" i="1" u="sng" dirty="0" smtClean="0">
                <a:latin typeface="Calibri"/>
              </a:rPr>
              <a:t>Farah Chapes </a:t>
            </a:r>
          </a:p>
          <a:p>
            <a:r>
              <a:rPr lang="en-US" sz="800" dirty="0" smtClean="0">
                <a:latin typeface="Calibri"/>
              </a:rPr>
              <a:t>VP, Research &amp; Academic Administration</a:t>
            </a:r>
          </a:p>
          <a:p>
            <a:pPr marR="3500"/>
            <a:r>
              <a:rPr lang="en-US" sz="800" dirty="0" smtClean="0">
                <a:latin typeface="Calibri"/>
              </a:rPr>
              <a:t>Children's Healthcare of Atlanta </a:t>
            </a:r>
            <a:r>
              <a:rPr lang="en-US" sz="800" dirty="0" smtClean="0">
                <a:latin typeface="Calibri"/>
                <a:hlinkClick r:id="rId29"/>
              </a:rPr>
              <a:t>Farah.chapes@choa.org</a:t>
            </a:r>
            <a:r>
              <a:rPr lang="en-US" sz="800" dirty="0" smtClean="0">
                <a:latin typeface="Calibri"/>
              </a:rPr>
              <a:t>  </a:t>
            </a:r>
          </a:p>
          <a:p>
            <a:pPr marR="16430"/>
            <a:endParaRPr lang="en-US" sz="800" b="1" i="1" dirty="0" smtClean="0">
              <a:latin typeface="Calibri"/>
            </a:endParaRPr>
          </a:p>
          <a:p>
            <a:pPr marR="16430"/>
            <a:r>
              <a:rPr lang="en-US" sz="800" b="1" i="1" dirty="0" smtClean="0">
                <a:latin typeface="Calibri" pitchFamily="34" charset="0"/>
              </a:rPr>
              <a:t>Kris </a:t>
            </a:r>
            <a:r>
              <a:rPr lang="en-US" sz="800" b="1" i="1" dirty="0">
                <a:latin typeface="Calibri" pitchFamily="34" charset="0"/>
              </a:rPr>
              <a:t>Rogers, RN, CRA</a:t>
            </a:r>
            <a:endParaRPr lang="en-US" sz="800" b="1" i="1" dirty="0"/>
          </a:p>
          <a:p>
            <a:pPr eaLnBrk="0" hangingPunct="0">
              <a:defRPr/>
            </a:pPr>
            <a:r>
              <a:rPr lang="en-US" sz="800" dirty="0">
                <a:latin typeface="Calibri" pitchFamily="34" charset="0"/>
              </a:rPr>
              <a:t>Director of Research </a:t>
            </a:r>
            <a:r>
              <a:rPr lang="en-US" sz="800" dirty="0" smtClean="0">
                <a:latin typeface="Calibri" pitchFamily="34" charset="0"/>
              </a:rPr>
              <a:t>Administration &amp; </a:t>
            </a:r>
            <a:r>
              <a:rPr lang="en-US" sz="800" dirty="0">
                <a:latin typeface="Calibri" pitchFamily="34" charset="0"/>
              </a:rPr>
              <a:t>Graduate Medical </a:t>
            </a:r>
            <a:r>
              <a:rPr lang="en-US" sz="800" dirty="0" smtClean="0">
                <a:latin typeface="Calibri" pitchFamily="34" charset="0"/>
              </a:rPr>
              <a:t>Education,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0"/>
              </a:rPr>
              <a:t>kristine.rogers@choa.org</a:t>
            </a:r>
            <a:r>
              <a:rPr lang="en-US" sz="800" dirty="0">
                <a:latin typeface="Calibri" pitchFamily="34" charset="0"/>
              </a:rPr>
              <a:t> </a:t>
            </a:r>
          </a:p>
          <a:p>
            <a:pPr eaLnBrk="0" hangingPunct="0">
              <a:defRPr/>
            </a:pPr>
            <a:endParaRPr lang="en-US" sz="800" dirty="0"/>
          </a:p>
          <a:p>
            <a:pPr eaLnBrk="0" hangingPunct="0">
              <a:defRPr/>
            </a:pPr>
            <a:r>
              <a:rPr lang="en-US" sz="800" b="1" i="1" dirty="0">
                <a:latin typeface="Calibri" pitchFamily="34" charset="0"/>
              </a:rPr>
              <a:t>Liz McCarty</a:t>
            </a:r>
            <a:r>
              <a:rPr lang="en-US" sz="800" dirty="0">
                <a:latin typeface="Calibri" pitchFamily="34" charset="0"/>
              </a:rPr>
              <a:t> </a:t>
            </a:r>
            <a:endParaRPr lang="en-US" sz="800" dirty="0"/>
          </a:p>
          <a:p>
            <a:pPr eaLnBrk="0" hangingPunct="0">
              <a:defRPr/>
            </a:pPr>
            <a:r>
              <a:rPr lang="en-US" sz="800" dirty="0">
                <a:latin typeface="Calibri" pitchFamily="34" charset="0"/>
              </a:rPr>
              <a:t>Clinical </a:t>
            </a:r>
            <a:r>
              <a:rPr lang="en-US" sz="800" dirty="0" smtClean="0">
                <a:latin typeface="Calibri" pitchFamily="34" charset="0"/>
              </a:rPr>
              <a:t>Administrator, Department </a:t>
            </a:r>
            <a:r>
              <a:rPr lang="en-US" sz="800" dirty="0">
                <a:latin typeface="Calibri" pitchFamily="34" charset="0"/>
              </a:rPr>
              <a:t>of Pediatrics, Emory </a:t>
            </a:r>
            <a:r>
              <a:rPr lang="en-US" sz="800" dirty="0" smtClean="0">
                <a:latin typeface="Calibri" pitchFamily="34" charset="0"/>
              </a:rPr>
              <a:t>University </a:t>
            </a:r>
            <a:r>
              <a:rPr lang="en-US" sz="800" u="sng" dirty="0" smtClean="0">
                <a:latin typeface="Calibri" pitchFamily="34" charset="0"/>
                <a:hlinkClick r:id="rId31"/>
              </a:rPr>
              <a:t>mmccar2@emory.edu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smtClean="0">
              <a:latin typeface="Calibri" pitchFamily="34" charset="0"/>
            </a:endParaRPr>
          </a:p>
          <a:p>
            <a:pPr eaLnBrk="0" hangingPunct="0">
              <a:defRPr/>
            </a:pPr>
            <a:r>
              <a:rPr lang="en-US" sz="800" b="1" i="1" dirty="0" err="1" smtClean="0">
                <a:latin typeface="Calibri" pitchFamily="34" charset="0"/>
              </a:rPr>
              <a:t>Shantisa</a:t>
            </a:r>
            <a:r>
              <a:rPr lang="en-US" sz="800" b="1" i="1" dirty="0" smtClean="0">
                <a:latin typeface="Calibri" pitchFamily="34" charset="0"/>
              </a:rPr>
              <a:t> </a:t>
            </a:r>
            <a:r>
              <a:rPr lang="en-US" sz="800" b="1" i="1" dirty="0" err="1" smtClean="0">
                <a:latin typeface="Calibri" pitchFamily="34" charset="0"/>
              </a:rPr>
              <a:t>Fulgham</a:t>
            </a:r>
            <a:endParaRPr lang="en-US" sz="800" dirty="0"/>
          </a:p>
          <a:p>
            <a:pPr eaLnBrk="0" hangingPunct="0">
              <a:defRPr/>
            </a:pPr>
            <a:r>
              <a:rPr lang="en-US" sz="800" dirty="0" smtClean="0">
                <a:latin typeface="Calibri" pitchFamily="34" charset="0"/>
              </a:rPr>
              <a:t>Senior Business Manager, Department </a:t>
            </a:r>
            <a:r>
              <a:rPr lang="en-US" sz="800" dirty="0">
                <a:latin typeface="Calibri" pitchFamily="34" charset="0"/>
              </a:rPr>
              <a:t>of Pediatrics, Emory </a:t>
            </a:r>
            <a:r>
              <a:rPr lang="en-US" sz="800" dirty="0" smtClean="0">
                <a:latin typeface="Calibri" pitchFamily="34" charset="0"/>
              </a:rPr>
              <a:t>University </a:t>
            </a:r>
            <a:r>
              <a:rPr lang="en-US" sz="800" dirty="0" smtClean="0">
                <a:hlinkClick r:id="rId32"/>
              </a:rPr>
              <a:t>sfulgha@emory.edu</a:t>
            </a:r>
            <a:endParaRPr lang="en-US" sz="800" dirty="0" smtClean="0"/>
          </a:p>
          <a:p>
            <a:pPr eaLnBrk="0" hangingPunct="0">
              <a:defRPr/>
            </a:pPr>
            <a:endParaRPr lang="en-US" sz="800" dirty="0"/>
          </a:p>
          <a:p>
            <a:pPr eaLnBrk="0" hangingPunct="0">
              <a:defRPr/>
            </a:pPr>
            <a:r>
              <a:rPr lang="en-US" sz="800" b="1" i="1" dirty="0" smtClean="0">
                <a:latin typeface="Calibri" pitchFamily="34" charset="0"/>
              </a:rPr>
              <a:t>Stacy </a:t>
            </a:r>
            <a:r>
              <a:rPr lang="en-US" sz="800" b="1" i="1" dirty="0">
                <a:latin typeface="Calibri" pitchFamily="34" charset="0"/>
              </a:rPr>
              <a:t>S. </a:t>
            </a:r>
            <a:r>
              <a:rPr lang="en-US" sz="800" b="1" i="1" dirty="0" err="1">
                <a:latin typeface="Calibri" pitchFamily="34" charset="0"/>
              </a:rPr>
              <a:t>Heilman</a:t>
            </a:r>
            <a:r>
              <a:rPr lang="en-US" sz="800" b="1" i="1" dirty="0">
                <a:latin typeface="Calibri" pitchFamily="34" charset="0"/>
              </a:rPr>
              <a:t>, PhD</a:t>
            </a:r>
            <a:r>
              <a:rPr lang="en-US" sz="800" dirty="0">
                <a:latin typeface="Calibri" pitchFamily="34" charset="0"/>
              </a:rPr>
              <a:t> </a:t>
            </a:r>
            <a:endParaRPr lang="en-US" sz="800" dirty="0"/>
          </a:p>
          <a:p>
            <a:pPr eaLnBrk="0" hangingPunct="0">
              <a:defRPr/>
            </a:pPr>
            <a:r>
              <a:rPr lang="en-US" sz="800" dirty="0">
                <a:latin typeface="Calibri" pitchFamily="34" charset="0"/>
              </a:rPr>
              <a:t>Director of Programs &amp; Grants </a:t>
            </a:r>
            <a:r>
              <a:rPr lang="en-US" sz="800" dirty="0" smtClean="0">
                <a:latin typeface="Calibri" pitchFamily="34" charset="0"/>
              </a:rPr>
              <a:t>Advocate, Department </a:t>
            </a:r>
            <a:r>
              <a:rPr lang="en-US" sz="800" dirty="0">
                <a:latin typeface="Calibri" pitchFamily="34" charset="0"/>
              </a:rPr>
              <a:t>of Pediatrics, Emory University </a:t>
            </a:r>
            <a:r>
              <a:rPr lang="en-US" sz="800" dirty="0" smtClean="0">
                <a:latin typeface="Calibri" pitchFamily="34" charset="0"/>
              </a:rPr>
              <a:t>&amp; </a:t>
            </a:r>
            <a:r>
              <a:rPr lang="en-US" sz="800" dirty="0">
                <a:latin typeface="Calibri" pitchFamily="34" charset="0"/>
              </a:rPr>
              <a:t> Children's Healthcare of </a:t>
            </a:r>
            <a:r>
              <a:rPr lang="en-US" sz="800" dirty="0" smtClean="0">
                <a:latin typeface="Calibri" pitchFamily="34" charset="0"/>
              </a:rPr>
              <a:t>Atlanta </a:t>
            </a:r>
            <a:r>
              <a:rPr lang="en-US" sz="800" u="sng" dirty="0" smtClean="0">
                <a:latin typeface="Calibri" pitchFamily="34" charset="0"/>
                <a:hlinkClick r:id="rId33"/>
              </a:rPr>
              <a:t>stacy.heilman@emory.edu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a:latin typeface="Calibri" pitchFamily="34" charset="0"/>
              </a:rPr>
              <a:t>Barbara W. </a:t>
            </a:r>
            <a:r>
              <a:rPr lang="en-US" sz="800" b="1" i="1" dirty="0" err="1">
                <a:latin typeface="Calibri" pitchFamily="34" charset="0"/>
              </a:rPr>
              <a:t>Kilbourne</a:t>
            </a:r>
            <a:r>
              <a:rPr lang="en-US" sz="800" b="1" i="1" dirty="0">
                <a:latin typeface="Calibri" pitchFamily="34" charset="0"/>
              </a:rPr>
              <a:t>, RN, MPH</a:t>
            </a:r>
            <a:r>
              <a:rPr lang="en-US" sz="800" dirty="0">
                <a:latin typeface="Calibri" pitchFamily="34" charset="0"/>
              </a:rPr>
              <a:t> </a:t>
            </a:r>
            <a:endParaRPr lang="en-US" sz="800" dirty="0"/>
          </a:p>
          <a:p>
            <a:pPr eaLnBrk="0" hangingPunct="0">
              <a:defRPr/>
            </a:pPr>
            <a:r>
              <a:rPr lang="en-US" sz="800" dirty="0">
                <a:latin typeface="Calibri" pitchFamily="34" charset="0"/>
              </a:rPr>
              <a:t>Manager, Business </a:t>
            </a:r>
            <a:r>
              <a:rPr lang="en-US" sz="800" dirty="0" smtClean="0">
                <a:latin typeface="Calibri" pitchFamily="34" charset="0"/>
              </a:rPr>
              <a:t>Operations, Research </a:t>
            </a:r>
            <a:r>
              <a:rPr lang="en-US" sz="800" dirty="0">
                <a:latin typeface="Calibri" pitchFamily="34" charset="0"/>
              </a:rPr>
              <a:t>Strategy </a:t>
            </a:r>
            <a:r>
              <a:rPr lang="en-US" sz="800" dirty="0" smtClean="0">
                <a:latin typeface="Calibri" pitchFamily="34" charset="0"/>
              </a:rPr>
              <a:t>Leadership,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4"/>
              </a:rPr>
              <a:t>barbara.kilbourne@choa.org</a:t>
            </a:r>
            <a:endParaRPr lang="en-US" sz="80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Drive, NE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a:t>
            </a:r>
            <a:r>
              <a:rPr lang="en-US" sz="3200" i="1" dirty="0" smtClean="0">
                <a:solidFill>
                  <a:schemeClr val="tx1"/>
                </a:solidFill>
                <a:cs typeface="Arial" pitchFamily="34" charset="0"/>
              </a:rPr>
              <a:t>Villaseñor </a:t>
            </a:r>
            <a:r>
              <a:rPr lang="en-US" sz="3200" i="1" dirty="0" smtClean="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a:t>
            </a:r>
            <a:r>
              <a:rPr lang="en-US" sz="3200" i="1" dirty="0" smtClean="0">
                <a:solidFill>
                  <a:schemeClr val="tx1"/>
                </a:solidFill>
                <a:cs typeface="Arial" pitchFamily="34" charset="0"/>
              </a:rPr>
              <a:t>Villaseñor </a:t>
            </a:r>
            <a:r>
              <a:rPr lang="en-US" sz="3200" i="1" dirty="0" smtClean="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Clinical </a:t>
            </a:r>
            <a:r>
              <a:rPr lang="en-US" sz="3200" b="1" dirty="0" smtClean="0">
                <a:solidFill>
                  <a:schemeClr val="tx1"/>
                </a:solidFill>
                <a:cs typeface="Arial" pitchFamily="34" charset="0"/>
              </a:rPr>
              <a:t>Outcomes Research </a:t>
            </a:r>
            <a:r>
              <a:rPr lang="en-US" sz="3200" b="1" dirty="0">
                <a:solidFill>
                  <a:schemeClr val="tx1"/>
                </a:solidFill>
                <a:cs typeface="Arial" pitchFamily="34" charset="0"/>
              </a:rPr>
              <a:t>and Public Health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Karen Kennedy, PhD </a:t>
            </a:r>
            <a:r>
              <a:rPr lang="en-US" sz="3200" i="1" dirty="0" smtClean="0">
                <a:solidFill>
                  <a:schemeClr val="tx1"/>
                </a:solidFill>
                <a:cs typeface="Arial" pitchFamily="34" charset="0"/>
                <a:hlinkClick r:id="rId8"/>
              </a:rPr>
              <a:t>kmurra5@emory.edu</a:t>
            </a:r>
            <a:endParaRPr lang="en-US" sz="3200" i="1" dirty="0">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0"/>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a:hlinkClick r:id="rId21"/>
              </a:rPr>
              <a:t>mynatt@cc.gatech.edu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8059319" y="3042381"/>
            <a:ext cx="828683" cy="539538"/>
          </a:xfrm>
          <a:prstGeom prst="rect">
            <a:avLst/>
          </a:prstGeom>
        </p:spPr>
      </p:pic>
      <p:pic>
        <p:nvPicPr>
          <p:cNvPr id="21" name="Picture 20"/>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124825" y="4095586"/>
            <a:ext cx="838200" cy="496806"/>
          </a:xfrm>
          <a:prstGeom prst="rect">
            <a:avLst/>
          </a:prstGeom>
        </p:spPr>
      </p:pic>
      <p:pic>
        <p:nvPicPr>
          <p:cNvPr id="1026" name="Picture 2"/>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019550" y="3297238"/>
            <a:ext cx="1103313"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2015</a:t>
            </a:r>
            <a:endParaRPr lang="en-US" sz="1200" dirty="0">
              <a:solidFill>
                <a:srgbClr val="898989"/>
              </a:solidFill>
              <a:latin typeface="Calibri"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2015</a:t>
            </a:r>
            <a:endParaRPr lang="en-US" sz="1200" dirty="0">
              <a:solidFill>
                <a:srgbClr val="898989"/>
              </a:solidFill>
              <a:latin typeface="Calibri" pitchFamily="34" charset="0"/>
            </a:endParaRP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911373505"/>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Heather Freidman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hlinkClick r:id="rId11"/>
                        </a:rPr>
                        <a:t>Heather.friedman@choa.org</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2015</a:t>
            </a:r>
            <a:endParaRPr lang="en-US" sz="1200" dirty="0">
              <a:solidFill>
                <a:srgbClr val="898989"/>
              </a:solidFill>
              <a:latin typeface="Calibri" pitchFamily="34" charset="0"/>
            </a:endParaRP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9603"/>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dirty="0">
                          <a:solidFill>
                            <a:srgbClr val="0000FF"/>
                          </a:solidFill>
                          <a:latin typeface="Calibri"/>
                          <a:ea typeface="Calibri"/>
                          <a:cs typeface="Times New Roman"/>
                          <a:hlinkClick r:id="rId3"/>
                        </a:rPr>
                        <a:t>Specimen Repository</a:t>
                      </a:r>
                      <a:r>
                        <a:rPr lang="en-US" sz="900" dirty="0">
                          <a:latin typeface="Calibri"/>
                          <a:ea typeface="Calibri"/>
                          <a:cs typeface="Times New Roman"/>
                        </a:rPr>
                        <a:t> </a:t>
                      </a:r>
                    </a:p>
                    <a:p>
                      <a:pPr marL="0" marR="0">
                        <a:lnSpc>
                          <a:spcPct val="115000"/>
                        </a:lnSpc>
                        <a:spcBef>
                          <a:spcPts val="0"/>
                        </a:spcBef>
                        <a:spcAft>
                          <a:spcPts val="1000"/>
                        </a:spcAft>
                      </a:pPr>
                      <a:r>
                        <a:rPr lang="en-US" sz="900" dirty="0">
                          <a:latin typeface="Calibri"/>
                          <a:ea typeface="Calibri"/>
                          <a:cs typeface="Times New Roman"/>
                        </a:rPr>
                        <a:t>(which will enhance the Specimen Processing Core)</a:t>
                      </a:r>
                      <a:r>
                        <a:rPr lang="en-US" sz="900" i="1" dirty="0">
                          <a:latin typeface="Calibri"/>
                          <a:ea typeface="Calibri"/>
                          <a:cs typeface="Times New Roman"/>
                        </a:rPr>
                        <a: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93921461"/>
              </p:ext>
            </p:extLst>
          </p:nvPr>
        </p:nvGraphicFramePr>
        <p:xfrm>
          <a:off x="184870" y="758825"/>
          <a:ext cx="8763001" cy="4090294"/>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David Archer </a:t>
                      </a:r>
                      <a:r>
                        <a:rPr lang="en-US" sz="800" u="sng" dirty="0">
                          <a:hlinkClick r:id="rId5"/>
                        </a:rPr>
                        <a:t>darcher@emory.edu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Technical Director for Core: Aaron </a:t>
                      </a:r>
                      <a:r>
                        <a:rPr lang="en-US" sz="800" dirty="0"/>
                        <a:t>Rae </a:t>
                      </a:r>
                      <a:r>
                        <a:rPr lang="en-US" sz="800" u="sng" dirty="0">
                          <a:hlinkClick r:id="rId6"/>
                        </a:rPr>
                        <a:t>aaron.j.rae@emory.edu</a:t>
                      </a:r>
                      <a:r>
                        <a:rPr lang="en-US" sz="800" dirty="0"/>
                        <a:t> </a:t>
                      </a:r>
                      <a:endParaRPr lang="en-US" sz="800" dirty="0" smtClean="0"/>
                    </a:p>
                    <a:p>
                      <a:pPr marL="0" marR="0">
                        <a:lnSpc>
                          <a:spcPct val="100000"/>
                        </a:lnSpc>
                        <a:spcBef>
                          <a:spcPts val="0"/>
                        </a:spcBef>
                        <a:spcAft>
                          <a:spcPts val="1000"/>
                        </a:spcAft>
                      </a:pPr>
                      <a:r>
                        <a:rPr lang="en-US" sz="800" dirty="0" smtClean="0">
                          <a:latin typeface="+mn-lt"/>
                          <a:ea typeface="Calibri"/>
                          <a:cs typeface="Times New Roman"/>
                        </a:rPr>
                        <a:t>Immunology services are overseen by </a:t>
                      </a:r>
                      <a:r>
                        <a:rPr lang="en-US" sz="800" dirty="0" err="1" smtClean="0">
                          <a:latin typeface="+mn-lt"/>
                          <a:ea typeface="Calibri"/>
                          <a:cs typeface="Times New Roman"/>
                        </a:rPr>
                        <a:t>Karnail</a:t>
                      </a:r>
                      <a:r>
                        <a:rPr lang="en-US" sz="800" dirty="0" smtClean="0">
                          <a:latin typeface="+mn-lt"/>
                          <a:ea typeface="Calibri"/>
                          <a:cs typeface="Times New Roman"/>
                        </a:rPr>
                        <a:t> Singh,</a:t>
                      </a:r>
                      <a:r>
                        <a:rPr lang="en-US" sz="800" baseline="0" dirty="0" smtClean="0">
                          <a:latin typeface="+mn-lt"/>
                          <a:ea typeface="Calibri"/>
                          <a:cs typeface="Times New Roman"/>
                        </a:rPr>
                        <a:t> PhD </a:t>
                      </a:r>
                      <a:r>
                        <a:rPr lang="en-US" sz="800" dirty="0" smtClean="0">
                          <a:latin typeface="+mn-lt"/>
                          <a:ea typeface="Calibri"/>
                          <a:cs typeface="Times New Roman"/>
                          <a:hlinkClick r:id="rId7"/>
                        </a:rPr>
                        <a:t>mailto:ksingh6@emory.edu</a:t>
                      </a:r>
                      <a:r>
                        <a:rPr lang="en-US" sz="800" dirty="0" smtClean="0">
                          <a:latin typeface="+mn-lt"/>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smtClean="0"/>
                    </a:p>
                    <a:p>
                      <a:pPr marL="0" marR="0" indent="0" defTabSz="914400" eaLnBrk="1" fontAlgn="auto" latinLnBrk="0" hangingPunct="1">
                        <a:lnSpc>
                          <a:spcPct val="100000"/>
                        </a:lnSpc>
                        <a:spcBef>
                          <a:spcPts val="0"/>
                        </a:spcBef>
                        <a:spcAft>
                          <a:spcPts val="1000"/>
                        </a:spcAft>
                        <a:buClrTx/>
                        <a:buSzTx/>
                        <a:buFontTx/>
                        <a:buNone/>
                        <a:tabLst/>
                        <a:defRPr/>
                      </a:pPr>
                      <a:r>
                        <a:rPr lang="en-US" sz="800" dirty="0" smtClean="0"/>
                        <a:t>Specimen processing (hood, centrifuges, Coulter counter), Zeiss ELISPOT reader, ELISAs, assay design for intracellular cytokine staining (ICS), </a:t>
                      </a:r>
                      <a:r>
                        <a:rPr lang="en-US" sz="800" dirty="0" err="1" smtClean="0"/>
                        <a:t>luminex</a:t>
                      </a:r>
                      <a:r>
                        <a:rPr lang="en-US" sz="800" dirty="0" smtClean="0"/>
                        <a:t> 200 assays for protein quantitation, real-time PCR </a:t>
                      </a:r>
                      <a:endParaRPr lang="en-US" sz="800" dirty="0" smtClean="0">
                        <a:latin typeface="+mn-lt"/>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smtClean="0"/>
                    </a:p>
                    <a:p>
                      <a:pPr marL="0" marR="0">
                        <a:lnSpc>
                          <a:spcPct val="100000"/>
                        </a:lnSpc>
                        <a:spcBef>
                          <a:spcPts val="0"/>
                        </a:spcBef>
                        <a:spcAft>
                          <a:spcPts val="1000"/>
                        </a:spcAft>
                      </a:pPr>
                      <a:r>
                        <a:rPr lang="en-US" sz="800" dirty="0" smtClean="0"/>
                        <a:t>In addition, 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8"/>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9"/>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0"/>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latin typeface="Calibri"/>
                          <a:ea typeface="Calibri"/>
                          <a:cs typeface="Times New Roman"/>
                        </a:rPr>
                        <a:t>Novell </a:t>
                      </a:r>
                      <a:r>
                        <a:rPr lang="en-US" sz="800" dirty="0" err="1" smtClean="0">
                          <a:latin typeface="Calibri"/>
                          <a:ea typeface="Calibri"/>
                          <a:cs typeface="Times New Roman"/>
                        </a:rPr>
                        <a:t>McGloster</a:t>
                      </a:r>
                      <a:r>
                        <a:rPr lang="en-US" sz="800" dirty="0" smtClean="0">
                          <a:latin typeface="Calibri"/>
                          <a:ea typeface="Calibri"/>
                          <a:cs typeface="Times New Roman"/>
                        </a:rPr>
                        <a:t>, Senior</a:t>
                      </a:r>
                      <a:r>
                        <a:rPr lang="en-US" sz="800" baseline="0" dirty="0" smtClean="0">
                          <a:latin typeface="Calibri"/>
                          <a:ea typeface="Calibri"/>
                          <a:cs typeface="Times New Roman"/>
                        </a:rPr>
                        <a:t> Research </a:t>
                      </a:r>
                      <a:r>
                        <a:rPr lang="en-US" sz="800" baseline="0" smtClean="0">
                          <a:latin typeface="Calibri"/>
                          <a:ea typeface="Calibri"/>
                          <a:cs typeface="Times New Roman"/>
                        </a:rPr>
                        <a:t>Coordinator </a:t>
                      </a:r>
                      <a:r>
                        <a:rPr lang="en-US" sz="800" baseline="0" smtClean="0">
                          <a:latin typeface="Calibri"/>
                          <a:ea typeface="Calibri"/>
                          <a:cs typeface="Times New Roman"/>
                          <a:hlinkClick r:id="rId11"/>
                        </a:rPr>
                        <a:t>novell.mcgloster@choa.org</a:t>
                      </a:r>
                      <a:r>
                        <a:rPr lang="en-US" sz="800" baseline="0" smtClean="0">
                          <a:latin typeface="Calibri"/>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2"/>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3"/>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2015</a:t>
            </a:r>
            <a:endParaRPr lang="en-US" sz="1200" dirty="0">
              <a:solidFill>
                <a:srgbClr val="898989"/>
              </a:solidFill>
              <a:latin typeface="Calibri" pitchFamily="34" charset="0"/>
            </a:endParaRP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2956000063"/>
              </p:ext>
            </p:extLst>
          </p:nvPr>
        </p:nvGraphicFramePr>
        <p:xfrm>
          <a:off x="228600" y="762001"/>
          <a:ext cx="8610600" cy="5515666"/>
        </p:xfrm>
        <a:graphic>
          <a:graphicData uri="http://schemas.openxmlformats.org/drawingml/2006/table">
            <a:tbl>
              <a:tblPr/>
              <a:tblGrid>
                <a:gridCol w="838200"/>
                <a:gridCol w="1600200"/>
                <a:gridCol w="20574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2209</TotalTime>
  <Words>4012</Words>
  <Application>Microsoft Office PowerPoint</Application>
  <PresentationFormat>On-screen Show (4:3)</PresentationFormat>
  <Paragraphs>654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203</cp:revision>
  <cp:lastPrinted>2015-07-01T13:08:07Z</cp:lastPrinted>
  <dcterms:created xsi:type="dcterms:W3CDTF">2011-12-08T19:57:10Z</dcterms:created>
  <dcterms:modified xsi:type="dcterms:W3CDTF">2015-07-01T13:08:12Z</dcterms:modified>
</cp:coreProperties>
</file>