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86" r:id="rId14"/>
    <p:sldId id="277" r:id="rId15"/>
    <p:sldId id="281" r:id="rId16"/>
    <p:sldId id="28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90" d="100"/>
          <a:sy n="90" d="100"/>
        </p:scale>
        <p:origin x="-564"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10/14/2015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16</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10/14/2015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10/14/2015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10/14/2015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10/14/2015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10/14/2015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10/14/2015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10/14/2015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10/14/2015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10/14/2015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10/14/2015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10/14/2015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10/14/2015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1.jpg"/><Relationship Id="rId5" Type="http://schemas.openxmlformats.org/officeDocument/2006/relationships/image" Target="../media/image20.pn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ton.degrauw@choa.org" TargetMode="External"/><Relationship Id="rId18" Type="http://schemas.openxmlformats.org/officeDocument/2006/relationships/hyperlink" Target="mailto:hazel.stevens@me.gatech.edu" TargetMode="External"/><Relationship Id="rId26" Type="http://schemas.openxmlformats.org/officeDocument/2006/relationships/hyperlink" Target="mailto:warren.r.jones@emory.edu" TargetMode="External"/><Relationship Id="rId3" Type="http://schemas.openxmlformats.org/officeDocument/2006/relationships/hyperlink" Target="mailto:douglas.graham@choa.org" TargetMode="External"/><Relationship Id="rId21" Type="http://schemas.openxmlformats.org/officeDocument/2006/relationships/hyperlink" Target="mailto:Erin.kirshtein@bme.gatech.edu" TargetMode="External"/><Relationship Id="rId34" Type="http://schemas.openxmlformats.org/officeDocument/2006/relationships/hyperlink" Target="mailto:mmccar2@emory.edu" TargetMode="External"/><Relationship Id="rId7" Type="http://schemas.openxmlformats.org/officeDocument/2006/relationships/hyperlink" Target="mailto:cynthia.wetmore@emory.edu" TargetMode="External"/><Relationship Id="rId12" Type="http://schemas.openxmlformats.org/officeDocument/2006/relationships/hyperlink" Target="mailto:Martin.moore@emory.edu" TargetMode="External"/><Relationship Id="rId17" Type="http://schemas.openxmlformats.org/officeDocument/2006/relationships/hyperlink" Target="mailto:maherk@kidsheart.com" TargetMode="External"/><Relationship Id="rId25" Type="http://schemas.openxmlformats.org/officeDocument/2006/relationships/hyperlink" Target="mailto:ami.klin@choa.org" TargetMode="External"/><Relationship Id="rId33" Type="http://schemas.openxmlformats.org/officeDocument/2006/relationships/hyperlink" Target="mailto:kristine.rogers@choa.org" TargetMode="External"/><Relationship Id="rId2" Type="http://schemas.openxmlformats.org/officeDocument/2006/relationships/notesSlide" Target="../notesSlides/notesSlide4.xml"/><Relationship Id="rId16" Type="http://schemas.openxmlformats.org/officeDocument/2006/relationships/hyperlink" Target="mailto:robert.guldberg@me.gatech.edu" TargetMode="External"/><Relationship Id="rId20" Type="http://schemas.openxmlformats.org/officeDocument/2006/relationships/hyperlink" Target="mailto:thomas.barker@bme.gatech.edu" TargetMode="External"/><Relationship Id="rId29" Type="http://schemas.openxmlformats.org/officeDocument/2006/relationships/hyperlink" Target="mailto:ljain@emory.edu"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ami.klin@emory.edu" TargetMode="External"/><Relationship Id="rId32" Type="http://schemas.openxmlformats.org/officeDocument/2006/relationships/hyperlink" Target="mailto:Farah.chapes@choa.org" TargetMode="External"/><Relationship Id="rId37" Type="http://schemas.openxmlformats.org/officeDocument/2006/relationships/hyperlink" Target="mailto:barbara.kilbour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jkenny@emory.edu" TargetMode="External"/><Relationship Id="rId23" Type="http://schemas.openxmlformats.org/officeDocument/2006/relationships/hyperlink" Target="mailto:mynatt@cc.gatech.edu" TargetMode="External"/><Relationship Id="rId28" Type="http://schemas.openxmlformats.org/officeDocument/2006/relationships/hyperlink" Target="mailto:Christina.wessels@choa.org" TargetMode="External"/><Relationship Id="rId36" Type="http://schemas.openxmlformats.org/officeDocument/2006/relationships/hyperlink" Target="mailto:stacy.heilman@emory.edu" TargetMode="External"/><Relationship Id="rId10" Type="http://schemas.openxmlformats.org/officeDocument/2006/relationships/hyperlink" Target="mailto:Baek.kim@emory.edu" TargetMode="External"/><Relationship Id="rId19" Type="http://schemas.openxmlformats.org/officeDocument/2006/relationships/hyperlink" Target="mailto:mgfinn@gatech.edu" TargetMode="External"/><Relationship Id="rId31" Type="http://schemas.openxmlformats.org/officeDocument/2006/relationships/hyperlink" Target="mailto:Cynthia.wetmore@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alex.kuan@emory.edu" TargetMode="External"/><Relationship Id="rId22" Type="http://schemas.openxmlformats.org/officeDocument/2006/relationships/hyperlink" Target="mailto:skugath@emory.edu" TargetMode="External"/><Relationship Id="rId27" Type="http://schemas.openxmlformats.org/officeDocument/2006/relationships/hyperlink" Target="mailto:Chris.gunter@emory.edu" TargetMode="External"/><Relationship Id="rId30" Type="http://schemas.openxmlformats.org/officeDocument/2006/relationships/hyperlink" Target="mailto:pat.frias@choa.org" TargetMode="External"/><Relationship Id="rId35" Type="http://schemas.openxmlformats.org/officeDocument/2006/relationships/hyperlink" Target="mailto:sfulgha@emory.edu"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bridget.e.neary@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October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smtClean="0">
                <a:solidFill>
                  <a:srgbClr val="000000"/>
                </a:solidFill>
                <a:latin typeface="Calibri" pitchFamily="34" charset="0"/>
              </a:rPr>
              <a:t>  Kris </a:t>
            </a:r>
            <a:r>
              <a:rPr lang="en-US" sz="1100" b="1" dirty="0">
                <a:solidFill>
                  <a:srgbClr val="000000"/>
                </a:solidFill>
                <a:latin typeface="Calibri" pitchFamily="34" charset="0"/>
              </a:rPr>
              <a:t>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smtClean="0">
                <a:solidFill>
                  <a:srgbClr val="000000"/>
                </a:solidFill>
                <a:latin typeface="Calibri" pitchFamily="34" charset="0"/>
              </a:rPr>
              <a:t>  Manager</a:t>
            </a:r>
            <a:r>
              <a:rPr lang="en-US" sz="1050" b="1" dirty="0">
                <a:solidFill>
                  <a:srgbClr val="000000"/>
                </a:solidFill>
                <a:latin typeface="Calibri" pitchFamily="34" charset="0"/>
              </a:rPr>
              <a:t>,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  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marL="171450" indent="-171450" fontAlgn="auto">
              <a:spcBef>
                <a:spcPts val="0"/>
              </a:spcBef>
              <a:spcAft>
                <a:spcPts val="0"/>
              </a:spcAft>
              <a:buFont typeface="Wingdings" panose="05000000000000000000" pitchFamily="2" charset="2"/>
              <a:buChar char="Ø"/>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Manager</a:t>
            </a:r>
            <a:r>
              <a:rPr lang="en-US" sz="1050" b="1" kern="0" dirty="0">
                <a:solidFill>
                  <a:srgbClr val="000000"/>
                </a:solidFill>
                <a:latin typeface="Calibri"/>
                <a:cs typeface="+mn-cs"/>
              </a:rPr>
              <a:t>,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smtClean="0">
                <a:solidFill>
                  <a:srgbClr val="000000"/>
                </a:solidFill>
                <a:latin typeface="Calibri"/>
                <a:cs typeface="+mn-cs"/>
              </a:rPr>
              <a:t>  Nurse </a:t>
            </a:r>
            <a:r>
              <a:rPr lang="en-US" sz="1050" b="1" kern="0" dirty="0">
                <a:solidFill>
                  <a:srgbClr val="000000"/>
                </a:solidFill>
                <a:latin typeface="Calibri"/>
                <a:cs typeface="+mn-cs"/>
              </a:rPr>
              <a:t>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smtClean="0">
                <a:solidFill>
                  <a:srgbClr val="000000"/>
                </a:solidFill>
                <a:latin typeface="Calibri" pitchFamily="34" charset="0"/>
              </a:rPr>
              <a:t>  Stacy </a:t>
            </a:r>
            <a:r>
              <a:rPr lang="en-US" sz="1100" b="1" dirty="0">
                <a:solidFill>
                  <a:srgbClr val="000000"/>
                </a:solidFill>
                <a:latin typeface="Calibri" pitchFamily="34" charset="0"/>
              </a:rPr>
              <a:t>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992"/>
          </a:xfrm>
          <a:prstGeom prst="rect">
            <a:avLst/>
          </a:prstGeom>
          <a:solidFill>
            <a:srgbClr val="F7F0DE"/>
          </a:solidFill>
          <a:ln w="9528">
            <a:solidFill>
              <a:srgbClr val="000000"/>
            </a:solidFill>
            <a:miter lim="800000"/>
            <a:headEnd/>
            <a:tailEnd/>
          </a:ln>
        </p:spPr>
        <p:txBody>
          <a:bodyPr>
            <a:spAutoFit/>
          </a:bodyPr>
          <a:lstStyle/>
          <a:p>
            <a:r>
              <a:rPr lang="en-US" sz="1050" b="1" dirty="0" smtClean="0">
                <a:solidFill>
                  <a:srgbClr val="000000"/>
                </a:solidFill>
                <a:latin typeface="Calibri" pitchFamily="34" charset="0"/>
              </a:rPr>
              <a:t>Equipment Core:</a:t>
            </a:r>
            <a:r>
              <a:rPr lang="en-US" sz="105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  </a:t>
            </a:r>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a:solidFill>
                  <a:srgbClr val="000000"/>
                </a:solidFill>
                <a:latin typeface="Calibri" pitchFamily="34" charset="0"/>
              </a:rPr>
              <a:t>T</a:t>
            </a:r>
            <a:r>
              <a:rPr lang="en-US" sz="1000" i="1" dirty="0" smtClean="0">
                <a:solidFill>
                  <a:srgbClr val="000000"/>
                </a:solidFill>
                <a:latin typeface="Calibri" pitchFamily="34" charset="0"/>
              </a:rPr>
              <a:t>his core provides common equipment for investigator’s use, including access to benchtop space and hood space, centrifuges for clinical specimen processing</a:t>
            </a:r>
          </a:p>
          <a:p>
            <a:endParaRPr lang="en-US" sz="1000" b="1" i="1" dirty="0">
              <a:solidFill>
                <a:srgbClr val="000000"/>
              </a:solidFill>
              <a:latin typeface="Calibri" pitchFamily="34" charset="0"/>
            </a:endParaRPr>
          </a:p>
        </p:txBody>
      </p:sp>
      <p:sp>
        <p:nvSpPr>
          <p:cNvPr id="10" name="Rektangel 13"/>
          <p:cNvSpPr/>
          <p:nvPr/>
        </p:nvSpPr>
        <p:spPr>
          <a:xfrm>
            <a:off x="3219459" y="4470400"/>
            <a:ext cx="1801803" cy="2208297"/>
          </a:xfrm>
          <a:prstGeom prst="rect">
            <a:avLst/>
          </a:prstGeom>
          <a:solidFill>
            <a:srgbClr val="E8D19D"/>
          </a:solidFill>
          <a:ln w="9528">
            <a:solidFill>
              <a:srgbClr val="000000"/>
            </a:solidFill>
            <a:prstDash val="solid"/>
            <a:miter/>
          </a:ln>
        </p:spPr>
        <p:txBody>
          <a:bodyPr wrap="square">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b="1" dirty="0" smtClean="0">
                <a:latin typeface="+mn-lt"/>
                <a:cs typeface="+mn-cs"/>
              </a:rPr>
              <a:t>Courtney </a:t>
            </a:r>
            <a:r>
              <a:rPr lang="en-US" sz="1050" b="1" dirty="0">
                <a:latin typeface="+mn-lt"/>
                <a:cs typeface="+mn-cs"/>
              </a:rPr>
              <a:t>McCracken, </a:t>
            </a:r>
            <a:r>
              <a:rPr lang="en-US" sz="1050" b="1" dirty="0" smtClean="0">
                <a:latin typeface="+mn-lt"/>
                <a:cs typeface="+mn-cs"/>
              </a:rPr>
              <a:t>PhD</a:t>
            </a:r>
          </a:p>
          <a:p>
            <a:pPr marL="171450" indent="-171450" fontAlgn="auto">
              <a:spcBef>
                <a:spcPts val="0"/>
              </a:spcBef>
              <a:spcAft>
                <a:spcPts val="0"/>
              </a:spcAft>
              <a:buFont typeface="Wingdings" panose="05000000000000000000" pitchFamily="2" charset="2"/>
              <a:buChar char="§"/>
              <a:defRPr/>
            </a:pPr>
            <a:r>
              <a:rPr lang="en-US" sz="1000" dirty="0">
                <a:latin typeface="+mn-lt"/>
              </a:rPr>
              <a:t>Traci Leong, PhD</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Curtis Travers, MPH</a:t>
            </a:r>
          </a:p>
          <a:p>
            <a:pPr marL="171450" indent="-171450" fontAlgn="auto">
              <a:spcBef>
                <a:spcPts val="0"/>
              </a:spcBef>
              <a:spcAft>
                <a:spcPts val="0"/>
              </a:spcAft>
              <a:buFont typeface="Wingdings" panose="05000000000000000000" pitchFamily="2" charset="2"/>
              <a:buChar char="§"/>
              <a:defRPr/>
            </a:pPr>
            <a:r>
              <a:rPr lang="en-US" sz="1000" dirty="0" smtClean="0">
                <a:latin typeface="+mn-lt"/>
                <a:cs typeface="+mn-cs"/>
              </a:rPr>
              <a:t>Elizabeth  Wang</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0313" y="4470400"/>
            <a:ext cx="1905000" cy="2246769"/>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800" i="1" dirty="0">
                <a:solidFill>
                  <a:srgbClr val="000000"/>
                </a:solidFill>
                <a:latin typeface="Calibri" pitchFamily="34" charset="0"/>
              </a:rPr>
              <a:t>A four-bed outpatient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four-bed inpatient research </a:t>
            </a:r>
            <a:r>
              <a:rPr lang="en-US" sz="800" i="1" dirty="0" smtClean="0">
                <a:solidFill>
                  <a:srgbClr val="000000"/>
                </a:solidFill>
                <a:latin typeface="Calibri" pitchFamily="34" charset="0"/>
              </a:rPr>
              <a:t>unit/ </a:t>
            </a:r>
            <a:r>
              <a:rPr lang="en-US" sz="800" i="1" dirty="0">
                <a:solidFill>
                  <a:srgbClr val="000000"/>
                </a:solidFill>
                <a:latin typeface="Calibri" pitchFamily="34" charset="0"/>
              </a:rPr>
              <a:t>A core research </a:t>
            </a:r>
            <a:r>
              <a:rPr lang="en-US" sz="800" i="1" dirty="0" smtClean="0">
                <a:solidFill>
                  <a:srgbClr val="000000"/>
                </a:solidFill>
                <a:latin typeface="Calibri" pitchFamily="34" charset="0"/>
              </a:rPr>
              <a:t>lab/A </a:t>
            </a:r>
            <a:r>
              <a:rPr lang="en-US" sz="800" i="1" dirty="0">
                <a:solidFill>
                  <a:srgbClr val="000000"/>
                </a:solidFill>
                <a:latin typeface="Calibri" pitchFamily="34" charset="0"/>
              </a:rPr>
              <a:t>research </a:t>
            </a:r>
            <a:r>
              <a:rPr lang="en-US" sz="800" i="1" dirty="0" smtClean="0">
                <a:solidFill>
                  <a:srgbClr val="000000"/>
                </a:solidFill>
                <a:latin typeface="Calibri" pitchFamily="34" charset="0"/>
              </a:rPr>
              <a:t>pharmacy/ </a:t>
            </a:r>
            <a:r>
              <a:rPr lang="en-US" sz="800" i="1" dirty="0" err="1" smtClean="0">
                <a:solidFill>
                  <a:srgbClr val="000000"/>
                </a:solidFill>
                <a:latin typeface="Calibri" pitchFamily="34" charset="0"/>
              </a:rPr>
              <a:t>Bionutrition</a:t>
            </a:r>
            <a:r>
              <a:rPr lang="en-US" sz="800" i="1" dirty="0" smtClean="0">
                <a:solidFill>
                  <a:srgbClr val="000000"/>
                </a:solidFill>
                <a:latin typeface="Calibri" pitchFamily="34" charset="0"/>
              </a:rPr>
              <a:t> services/Nursing </a:t>
            </a:r>
            <a:r>
              <a:rPr lang="en-US" sz="800" i="1" dirty="0">
                <a:solidFill>
                  <a:srgbClr val="000000"/>
                </a:solidFill>
                <a:latin typeface="Calibri" pitchFamily="34" charset="0"/>
              </a:rPr>
              <a:t>Services including, but limited </a:t>
            </a:r>
            <a:r>
              <a:rPr lang="en-US" sz="800" i="1" dirty="0" smtClean="0">
                <a:solidFill>
                  <a:srgbClr val="000000"/>
                </a:solidFill>
                <a:latin typeface="Calibri" pitchFamily="34" charset="0"/>
              </a:rPr>
              <a:t>to: Medication </a:t>
            </a:r>
            <a:r>
              <a:rPr lang="en-US" sz="800" i="1" dirty="0">
                <a:solidFill>
                  <a:srgbClr val="000000"/>
                </a:solidFill>
                <a:latin typeface="Calibri" pitchFamily="34" charset="0"/>
              </a:rPr>
              <a:t>administration including investigational </a:t>
            </a:r>
            <a:r>
              <a:rPr lang="en-US" sz="800" i="1" dirty="0" smtClean="0">
                <a:solidFill>
                  <a:srgbClr val="000000"/>
                </a:solidFill>
                <a:latin typeface="Calibri" pitchFamily="34" charset="0"/>
              </a:rPr>
              <a:t>drugs; I.V. access </a:t>
            </a:r>
            <a:r>
              <a:rPr lang="en-US" sz="800" i="1" dirty="0">
                <a:solidFill>
                  <a:srgbClr val="000000"/>
                </a:solidFill>
                <a:latin typeface="Calibri" pitchFamily="34" charset="0"/>
              </a:rPr>
              <a:t>and port </a:t>
            </a:r>
            <a:r>
              <a:rPr lang="en-US" sz="800" i="1" dirty="0" smtClean="0">
                <a:solidFill>
                  <a:srgbClr val="000000"/>
                </a:solidFill>
                <a:latin typeface="Calibri" pitchFamily="34" charset="0"/>
              </a:rPr>
              <a:t>access; I.V</a:t>
            </a:r>
            <a:r>
              <a:rPr lang="en-US" sz="800" i="1" dirty="0">
                <a:solidFill>
                  <a:srgbClr val="000000"/>
                </a:solidFill>
                <a:latin typeface="Calibri" pitchFamily="34" charset="0"/>
              </a:rPr>
              <a:t>. </a:t>
            </a:r>
            <a:r>
              <a:rPr lang="en-US" sz="800" i="1" dirty="0" smtClean="0">
                <a:solidFill>
                  <a:srgbClr val="000000"/>
                </a:solidFill>
                <a:latin typeface="Calibri" pitchFamily="34" charset="0"/>
              </a:rPr>
              <a:t>infusions; Routine </a:t>
            </a:r>
            <a:r>
              <a:rPr lang="en-US" sz="800" i="1" dirty="0">
                <a:solidFill>
                  <a:srgbClr val="000000"/>
                </a:solidFill>
                <a:latin typeface="Calibri" pitchFamily="34" charset="0"/>
              </a:rPr>
              <a:t>and complex vital sign </a:t>
            </a:r>
            <a:r>
              <a:rPr lang="en-US" sz="800" i="1" dirty="0" smtClean="0">
                <a:solidFill>
                  <a:srgbClr val="000000"/>
                </a:solidFill>
                <a:latin typeface="Calibri" pitchFamily="34" charset="0"/>
              </a:rPr>
              <a:t>monitoring; Phlebotomy; Timed </a:t>
            </a:r>
            <a:r>
              <a:rPr lang="en-US" sz="800" i="1" dirty="0">
                <a:solidFill>
                  <a:srgbClr val="000000"/>
                </a:solidFill>
                <a:latin typeface="Calibri" pitchFamily="34" charset="0"/>
              </a:rPr>
              <a:t>specimen collections such as PK trials and oral glucose tolerance </a:t>
            </a:r>
            <a:r>
              <a:rPr lang="en-US" sz="800" i="1" dirty="0" smtClean="0">
                <a:solidFill>
                  <a:srgbClr val="000000"/>
                </a:solidFill>
                <a:latin typeface="Calibri" pitchFamily="34" charset="0"/>
              </a:rPr>
              <a:t>tests; Telemetry monitoring</a:t>
            </a:r>
            <a:r>
              <a:rPr lang="en-US" sz="800" i="1" dirty="0">
                <a:solidFill>
                  <a:srgbClr val="000000"/>
                </a:solidFill>
                <a:latin typeface="Calibri" pitchFamily="34" charset="0"/>
              </a:rPr>
              <a:t>; For more information, please visit: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2222827"/>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marL="171450" indent="-171450" hangingPunct="0">
              <a:buFont typeface="Wingdings" panose="05000000000000000000" pitchFamily="2" charset="2"/>
              <a:buChar char="Ø"/>
            </a:pPr>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38100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974936746"/>
              </p:ext>
            </p:extLst>
          </p:nvPr>
        </p:nvGraphicFramePr>
        <p:xfrm>
          <a:off x="152400" y="1676400"/>
          <a:ext cx="8839200" cy="368808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2 times a year in the spring and fall</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dirty="0" smtClean="0">
                          <a:ln>
                            <a:noFill/>
                          </a:ln>
                          <a:solidFill>
                            <a:schemeClr val="tx1"/>
                          </a:solidFill>
                          <a:effectLst/>
                          <a:latin typeface="Calibri" pitchFamily="34" charset="0"/>
                          <a:cs typeface="Arial" charset="0"/>
                        </a:rPr>
                      </a:br>
                      <a:r>
                        <a:rPr kumimoji="0" lang="en-US" sz="1100" b="1" i="0" u="none" strike="noStrike" cap="none" normalizeH="0" baseline="0" dirty="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$50,000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http://www.pedsresearch.org/research-tools/research-funding/pilots/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655940411"/>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 and 1</a:t>
                      </a:r>
                      <a:r>
                        <a:rPr kumimoji="0" lang="en-US" sz="1100" b="0" i="0" u="none" strike="noStrike" cap="none" normalizeH="0" baseline="30000" dirty="0" smtClean="0">
                          <a:ln>
                            <a:noFill/>
                          </a:ln>
                          <a:solidFill>
                            <a:srgbClr val="000000"/>
                          </a:solidFill>
                          <a:effectLst/>
                          <a:latin typeface="Calibri" pitchFamily="34" charset="0"/>
                          <a:cs typeface="Arial" charset="0"/>
                        </a:rPr>
                        <a:t>st</a:t>
                      </a:r>
                      <a:r>
                        <a:rPr kumimoji="0" lang="en-US" sz="1100" b="0" i="0" u="none" strike="noStrike" cap="none" normalizeH="0" baseline="0" dirty="0" smtClean="0">
                          <a:ln>
                            <a:noFill/>
                          </a:ln>
                          <a:solidFill>
                            <a:srgbClr val="000000"/>
                          </a:solidFill>
                          <a:effectLst/>
                          <a:latin typeface="Calibri" pitchFamily="34" charset="0"/>
                          <a:cs typeface="Arial" charset="0"/>
                        </a:rPr>
                        <a:t> Friday in October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50163090"/>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Recruitment Update*:</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9" name="Group 58"/>
          <p:cNvGraphicFramePr>
            <a:graphicFrameLocks noGrp="1"/>
          </p:cNvGraphicFramePr>
          <p:nvPr>
            <p:extLst>
              <p:ext uri="{D42A27DB-BD31-4B8C-83A1-F6EECF244321}">
                <p14:modId xmlns:p14="http://schemas.microsoft.com/office/powerpoint/2010/main" val="575893821"/>
              </p:ext>
            </p:extLst>
          </p:nvPr>
        </p:nvGraphicFramePr>
        <p:xfrm>
          <a:off x="187820" y="1066800"/>
          <a:ext cx="8793164" cy="3758565"/>
        </p:xfrm>
        <a:graphic>
          <a:graphicData uri="http://schemas.openxmlformats.org/drawingml/2006/table">
            <a:tbl>
              <a:tblPr>
                <a:tableStyleId>{35758FB7-9AC5-4552-8A53-C91805E547FA}</a:tableStyleId>
              </a:tblPr>
              <a:tblGrid>
                <a:gridCol w="1477964"/>
                <a:gridCol w="762000"/>
                <a:gridCol w="1143000"/>
                <a:gridCol w="762000"/>
                <a:gridCol w="762000"/>
                <a:gridCol w="1219200"/>
                <a:gridCol w="2667000"/>
              </a:tblGrid>
              <a:tr h="727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683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Bernardo A. </a:t>
                      </a:r>
                      <a:r>
                        <a:rPr kumimoji="0" lang="en-US" sz="1100" b="0" i="0" u="none" strike="noStrike" cap="none" normalizeH="0" baseline="0" dirty="0" err="1" smtClean="0">
                          <a:ln>
                            <a:noFill/>
                          </a:ln>
                          <a:solidFill>
                            <a:srgbClr val="000000"/>
                          </a:solidFill>
                          <a:effectLst/>
                          <a:latin typeface="+mn-lt"/>
                          <a:cs typeface="Arial" charset="0"/>
                        </a:rPr>
                        <a:t>Mainou</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Childhood Infections and Vaccines (CCIV)</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Lamb Center for Pediatric Research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Division of Pediatric Infectious Diseases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University School of Medicine</a:t>
                      </a:r>
                    </a:p>
                  </a:txBody>
                  <a:tcPr marL="0" marR="0" marT="0" marB="0" horzOverflow="overflow">
                    <a:solidFill>
                      <a:schemeClr val="tx2">
                        <a:lumMod val="40000"/>
                        <a:lumOff val="60000"/>
                        <a:alpha val="50000"/>
                      </a:schemeClr>
                    </a:solidFill>
                  </a:tcPr>
                </a:tc>
                <a:tc>
                  <a:txBody>
                    <a:bodyPr/>
                    <a:lstStyle/>
                    <a:p>
                      <a:r>
                        <a:rPr lang="en-US" sz="900" b="0" i="0" dirty="0" smtClean="0">
                          <a:solidFill>
                            <a:schemeClr val="dk1"/>
                          </a:solidFill>
                          <a:effectLst/>
                          <a:latin typeface="+mn-lt"/>
                          <a:ea typeface="+mn-ea"/>
                          <a:cs typeface="+mn-cs"/>
                        </a:rPr>
                        <a:t>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focused on virus and host interactions, having developed expertise with enveloped DNA viruses as well as non-enveloped RNA viruses. As obligate intracellular pathogens, viruses require host cells to replicate, which has provided a strong platform to develop a series of assays to study cellular and viral processes. Dr. </a:t>
                      </a:r>
                      <a:r>
                        <a:rPr lang="en-US" sz="900" b="0" i="0" dirty="0" err="1" smtClean="0">
                          <a:solidFill>
                            <a:schemeClr val="dk1"/>
                          </a:solidFill>
                          <a:effectLst/>
                          <a:latin typeface="+mn-lt"/>
                          <a:ea typeface="+mn-ea"/>
                          <a:cs typeface="+mn-cs"/>
                        </a:rPr>
                        <a:t>Mainou’s</a:t>
                      </a:r>
                      <a:r>
                        <a:rPr lang="en-US" sz="900" b="0" i="0" dirty="0" smtClean="0">
                          <a:solidFill>
                            <a:schemeClr val="dk1"/>
                          </a:solidFill>
                          <a:effectLst/>
                          <a:latin typeface="+mn-lt"/>
                          <a:ea typeface="+mn-ea"/>
                          <a:cs typeface="+mn-cs"/>
                        </a:rPr>
                        <a:t> research is centered on using knowledge from virus and cellular interactions to drive the development of viral therapeutics.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r h="134829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Sookyong Koh, MD,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t>Children’s Center for Neurosciences Research (CCNR)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Associate Professor</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Epilepsy Center, Ann &amp; Robert H. Lurie Children’s Hospital of Chicago</a:t>
                      </a:r>
                    </a:p>
                  </a:txBody>
                  <a:tcPr marL="0" marR="0" marT="0" marB="0" horzOverflow="overflow">
                    <a:solidFill>
                      <a:schemeClr val="tx2">
                        <a:lumMod val="40000"/>
                        <a:lumOff val="60000"/>
                        <a:alpha val="50000"/>
                      </a:schemeClr>
                    </a:solidFill>
                  </a:tcPr>
                </a:tc>
                <a:tc>
                  <a:txBody>
                    <a:bodyPr/>
                    <a:lstStyle/>
                    <a:p>
                      <a:r>
                        <a:rPr lang="en-US" sz="900" dirty="0" smtClean="0"/>
                        <a:t>Dr. Koh is a pediatric neurologist and </a:t>
                      </a:r>
                      <a:r>
                        <a:rPr lang="en-US" sz="900" dirty="0" err="1" smtClean="0"/>
                        <a:t>epileptologist</a:t>
                      </a:r>
                      <a:r>
                        <a:rPr lang="en-US" sz="900" dirty="0" smtClean="0"/>
                        <a:t>. Her research interest is in inflammation of the</a:t>
                      </a:r>
                    </a:p>
                    <a:p>
                      <a:r>
                        <a:rPr lang="en-US" sz="900" dirty="0" smtClean="0"/>
                        <a:t>central nervous system in relation to epilepsy, which she pursues currently in laboratory based</a:t>
                      </a:r>
                    </a:p>
                    <a:p>
                      <a:r>
                        <a:rPr lang="en-US" sz="900" dirty="0" smtClean="0"/>
                        <a:t>animal models. In addition, Dr. Koh is interested in the clinical science of early-life onset seizure</a:t>
                      </a:r>
                    </a:p>
                    <a:p>
                      <a:r>
                        <a:rPr lang="en-US" sz="900" dirty="0" smtClean="0"/>
                        <a:t>disorders and new onset seizures in general..</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6902" t="3503" r="7636" b="33373"/>
          <a:stretch/>
        </p:blipFill>
        <p:spPr>
          <a:xfrm>
            <a:off x="1753675" y="1830399"/>
            <a:ext cx="545583" cy="55737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375" r="17500" b="37615"/>
          <a:stretch/>
        </p:blipFill>
        <p:spPr>
          <a:xfrm>
            <a:off x="1773834" y="3536428"/>
            <a:ext cx="526533" cy="612039"/>
          </a:xfrm>
          <a:prstGeom prst="rect">
            <a:avLst/>
          </a:prstGeom>
        </p:spPr>
      </p:pic>
    </p:spTree>
    <p:extLst>
      <p:ext uri="{BB962C8B-B14F-4D97-AF65-F5344CB8AC3E}">
        <p14:creationId xmlns:p14="http://schemas.microsoft.com/office/powerpoint/2010/main" val="35580854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852979464"/>
              </p:ext>
            </p:extLst>
          </p:nvPr>
        </p:nvGraphicFramePr>
        <p:xfrm>
          <a:off x="198438" y="813435"/>
          <a:ext cx="8793162" cy="5608319"/>
        </p:xfrm>
        <a:graphic>
          <a:graphicData uri="http://schemas.openxmlformats.org/drawingml/2006/table">
            <a:tbl>
              <a:tblPr>
                <a:tableStyleId>{35758FB7-9AC5-4552-8A53-C91805E547FA}</a:tableStyleId>
              </a:tblPr>
              <a:tblGrid>
                <a:gridCol w="1401762"/>
                <a:gridCol w="685800"/>
                <a:gridCol w="1066800"/>
                <a:gridCol w="914400"/>
                <a:gridCol w="609600"/>
                <a:gridCol w="13716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Doug Graham, MD, PhD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Director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August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effectLst/>
                          <a:latin typeface="+mn-lt"/>
                          <a:ea typeface="Times New Roman"/>
                          <a:cs typeface="Times New Roman"/>
                        </a:rPr>
                        <a:t>Children’s Hospital Colorado, Center for Cancer and Blood Disorders, University of Colorado Cancer Center</a:t>
                      </a:r>
                      <a:br>
                        <a:rPr lang="en-US" sz="1100" dirty="0" smtClean="0">
                          <a:solidFill>
                            <a:srgbClr val="000000"/>
                          </a:solidFill>
                          <a:effectLst/>
                          <a:latin typeface="+mn-lt"/>
                          <a:ea typeface="Times New Roman"/>
                          <a:cs typeface="Times New Roman"/>
                        </a:rPr>
                      </a:br>
                      <a:r>
                        <a:rPr lang="en-US" sz="1100" dirty="0" smtClean="0">
                          <a:solidFill>
                            <a:srgbClr val="000000"/>
                          </a:solidFill>
                          <a:effectLst/>
                          <a:latin typeface="+mn-lt"/>
                          <a:ea typeface="Times New Roman"/>
                          <a:cs typeface="Times New Roman"/>
                        </a:rPr>
                        <a:t>University of Colorado Anschutz Medical Campus</a:t>
                      </a: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c>
                  <a:txBody>
                    <a:bodyPr/>
                    <a:lstStyle/>
                    <a:p>
                      <a:r>
                        <a:rPr lang="en-US" sz="900" dirty="0" smtClean="0">
                          <a:effectLst/>
                        </a:rPr>
                        <a:t>The Graham lab focuses much of its research on the role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receptor tyrosine kinases(RTKs) in development and progression of human cancer. </a:t>
                      </a:r>
                      <a:r>
                        <a:rPr lang="en-US" sz="900" dirty="0" err="1" smtClean="0">
                          <a:effectLst/>
                        </a:rPr>
                        <a:t>Mer</a:t>
                      </a:r>
                      <a:r>
                        <a:rPr lang="en-US" sz="900" dirty="0" smtClean="0">
                          <a:effectLst/>
                        </a:rPr>
                        <a:t> is overexpressed in multiple human cancers and is transforming in vitro. With a particular focus on leukemia, lymphoma, and non-small cell lung cancer, the Graham lab has elucidated pro-survival pathways which are activated as a result of abnormal </a:t>
                      </a:r>
                      <a:r>
                        <a:rPr lang="en-US" sz="900" dirty="0" err="1" smtClean="0">
                          <a:effectLst/>
                        </a:rPr>
                        <a:t>Mer</a:t>
                      </a:r>
                      <a:r>
                        <a:rPr lang="en-US" sz="900" dirty="0" smtClean="0">
                          <a:effectLst/>
                        </a:rPr>
                        <a:t> and </a:t>
                      </a:r>
                      <a:r>
                        <a:rPr lang="en-US" sz="900" dirty="0" err="1" smtClean="0">
                          <a:effectLst/>
                        </a:rPr>
                        <a:t>Axl</a:t>
                      </a:r>
                      <a:r>
                        <a:rPr lang="en-US" sz="900" dirty="0" smtClean="0">
                          <a:effectLst/>
                        </a:rPr>
                        <a:t> activation. Specifically, the abnormal expression of </a:t>
                      </a:r>
                      <a:r>
                        <a:rPr lang="en-US" sz="900" dirty="0" err="1" smtClean="0">
                          <a:effectLst/>
                        </a:rPr>
                        <a:t>Mer</a:t>
                      </a:r>
                      <a:r>
                        <a:rPr lang="en-US" sz="900" dirty="0" smtClean="0">
                          <a:effectLst/>
                        </a:rPr>
                        <a:t> and/ or </a:t>
                      </a:r>
                      <a:r>
                        <a:rPr lang="en-US" sz="900" dirty="0" err="1" smtClean="0">
                          <a:effectLst/>
                        </a:rPr>
                        <a:t>Axl</a:t>
                      </a:r>
                      <a:r>
                        <a:rPr lang="en-US" sz="900" dirty="0" smtClean="0">
                          <a:effectLst/>
                        </a:rPr>
                        <a:t> leads to downstream activation of AKT and ERK 1/2 and </a:t>
                      </a:r>
                      <a:r>
                        <a:rPr lang="en-US" sz="900" dirty="0" err="1" smtClean="0">
                          <a:effectLst/>
                        </a:rPr>
                        <a:t>mTOR</a:t>
                      </a:r>
                      <a:r>
                        <a:rPr lang="en-US" sz="900" dirty="0" smtClean="0">
                          <a:effectLst/>
                        </a:rPr>
                        <a:t>, allowing cancer cells to survive even in the presence of apoptotic stimuli. In solid tumors, the </a:t>
                      </a:r>
                      <a:r>
                        <a:rPr lang="en-US" sz="900" dirty="0" err="1" smtClean="0">
                          <a:effectLst/>
                        </a:rPr>
                        <a:t>Mer</a:t>
                      </a:r>
                      <a:r>
                        <a:rPr lang="en-US" sz="900" dirty="0" smtClean="0">
                          <a:effectLst/>
                        </a:rPr>
                        <a:t> and </a:t>
                      </a:r>
                      <a:r>
                        <a:rPr lang="en-US" sz="900" dirty="0" err="1" smtClean="0">
                          <a:effectLst/>
                        </a:rPr>
                        <a:t>Axl</a:t>
                      </a:r>
                      <a:r>
                        <a:rPr lang="en-US" sz="900" dirty="0" smtClean="0">
                          <a:effectLst/>
                        </a:rPr>
                        <a:t> RTKs are important in cancer cell invasion. Using </a:t>
                      </a:r>
                      <a:r>
                        <a:rPr lang="en-US" sz="900" dirty="0" err="1" smtClean="0">
                          <a:effectLst/>
                        </a:rPr>
                        <a:t>shRNA</a:t>
                      </a:r>
                      <a:r>
                        <a:rPr lang="en-US" sz="900" dirty="0" smtClean="0">
                          <a:effectLst/>
                        </a:rPr>
                        <a:t> knockdown of </a:t>
                      </a:r>
                      <a:r>
                        <a:rPr lang="en-US" sz="900" dirty="0" err="1" smtClean="0">
                          <a:effectLst/>
                        </a:rPr>
                        <a:t>Mer</a:t>
                      </a:r>
                      <a:r>
                        <a:rPr lang="en-US" sz="900" dirty="0" smtClean="0">
                          <a:effectLst/>
                        </a:rPr>
                        <a:t>, a prolongation of survival has been found in xenograft studies. Recently, novel biologic inhibitors of </a:t>
                      </a:r>
                      <a:r>
                        <a:rPr lang="en-US" sz="900" dirty="0" err="1" smtClean="0">
                          <a:effectLst/>
                        </a:rPr>
                        <a:t>Mer</a:t>
                      </a:r>
                      <a:r>
                        <a:rPr lang="en-US" sz="900" dirty="0" smtClean="0">
                          <a:effectLst/>
                        </a:rPr>
                        <a:t> and </a:t>
                      </a:r>
                      <a:r>
                        <a:rPr lang="en-US" sz="900" dirty="0" err="1" smtClean="0">
                          <a:effectLst/>
                        </a:rPr>
                        <a:t>Axl</a:t>
                      </a:r>
                      <a:r>
                        <a:rPr lang="en-US" sz="900" dirty="0" smtClean="0">
                          <a:effectLst/>
                        </a:rPr>
                        <a:t> have been developed in the Graham lab and are being tested in preclinical in vitro and in vivo studies.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Eric J. </a:t>
                      </a:r>
                      <a:r>
                        <a:rPr kumimoji="0" lang="en-US" sz="1100" b="0" i="0" u="none" strike="noStrike" cap="none" normalizeH="0" baseline="0" dirty="0" err="1" smtClean="0">
                          <a:ln>
                            <a:noFill/>
                          </a:ln>
                          <a:solidFill>
                            <a:srgbClr val="000000"/>
                          </a:solidFill>
                          <a:effectLst/>
                          <a:latin typeface="+mn-lt"/>
                          <a:cs typeface="Arial" charset="0"/>
                        </a:rPr>
                        <a:t>Sorscher</a:t>
                      </a:r>
                      <a:r>
                        <a:rPr kumimoji="0" lang="en-US" sz="1100" b="0" i="0" u="none" strike="noStrike" cap="none" normalizeH="0" baseline="0" dirty="0" smtClean="0">
                          <a:ln>
                            <a:noFill/>
                          </a:ln>
                          <a:solidFill>
                            <a:srgbClr val="000000"/>
                          </a:solidFill>
                          <a:effectLst/>
                          <a:latin typeface="+mn-lt"/>
                          <a:cs typeface="Arial" charset="0"/>
                        </a:rPr>
                        <a:t>, MD</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Cystic Fibrosis and Airways Disease Research (CF-AIR)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Professor/GRA Eminent Scholar</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2015</a:t>
                      </a:r>
                    </a:p>
                  </a:txBody>
                  <a:tcPr marL="0" marR="0" marT="0" marB="0" horzOverflow="overflow">
                    <a:solidFill>
                      <a:schemeClr val="tx2">
                        <a:lumMod val="40000"/>
                        <a:lumOff val="6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Medicine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Cellular, Developmental and Integrative Biology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Professor, Department of Human Genetics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Alabama at Birmingham School of Medicine</a:t>
                      </a:r>
                    </a:p>
                  </a:txBody>
                  <a:tcPr marL="0" marR="0" marT="0" marB="0" horzOverflow="overflow">
                    <a:solidFill>
                      <a:schemeClr val="tx2">
                        <a:lumMod val="40000"/>
                        <a:lumOff val="60000"/>
                        <a:alpha val="50000"/>
                      </a:schemeClr>
                    </a:solidFill>
                  </a:tcPr>
                </a:tc>
                <a:tc>
                  <a:txBody>
                    <a:bodyPr/>
                    <a:lstStyle/>
                    <a:p>
                      <a:r>
                        <a:rPr lang="en-US" sz="900" dirty="0" smtClean="0"/>
                        <a:t>Investigates the structure and function of the gene product responsible for cystic fibrosis (i.e., the cystic fibrosis transmembrane conductance regulator, CFTR), and also evaluates new approaches to therapy, including the activation of alternate chloride secretory pathways in cystic fibrosis epithelia, molecular correction of mutant CFTR, and gene transfer-related aspects of cystic fibrosis using both viral and non-viral vectors.  Involves the characterization of a novel mechanism for tumor sensitization using the E. coli PNP gene. In this approach, tumors are rendered hundreds or thousands of times more sensitive to conventional chemotherapy by expression of a prokaryotic enzyme that cleaves nontoxic nucleoside prodrugs to a very toxic form. The research involves analysis of the crystal structure of E. coli PNP, and structure-based drug design of novel compounds that would be effectively cleaved in vitro and in vivo. Gene transfer vectors that might be important in the treatment of human cancers are also developed and characterized.</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40000"/>
                        <a:lumOff val="6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7825" y="3886200"/>
            <a:ext cx="583683" cy="53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39583" y="1408579"/>
            <a:ext cx="523731" cy="7239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7" name="Picture 10" descr="Baek-Kim.jpg"/>
          <p:cNvPicPr>
            <a:picLocks noChangeAspect="1"/>
          </p:cNvPicPr>
          <p:nvPr/>
        </p:nvPicPr>
        <p:blipFill>
          <a:blip r:embed="rId3"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779816281"/>
              </p:ext>
            </p:extLst>
          </p:nvPr>
        </p:nvGraphicFramePr>
        <p:xfrm>
          <a:off x="200025" y="1036320"/>
          <a:ext cx="8772524" cy="4023360"/>
        </p:xfrm>
        <a:graphic>
          <a:graphicData uri="http://schemas.openxmlformats.org/drawingml/2006/table">
            <a:tbl>
              <a:tblPr>
                <a:tableStyleId>{35758FB7-9AC5-4552-8A53-C91805E547FA}</a:tableStyleId>
              </a:tblPr>
              <a:tblGrid>
                <a:gridCol w="1076324"/>
                <a:gridCol w="685800"/>
                <a:gridCol w="914400"/>
                <a:gridCol w="609600"/>
                <a:gridCol w="685800"/>
                <a:gridCol w="1752600"/>
                <a:gridCol w="3048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 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 </a:t>
                      </a:r>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966" y="3195990"/>
            <a:ext cx="545007" cy="762000"/>
          </a:xfrm>
          <a:prstGeom prst="rect">
            <a:avLst/>
          </a:prstGeom>
        </p:spPr>
      </p:pic>
      <p:pic>
        <p:nvPicPr>
          <p:cNvPr id="1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5931" y="1574104"/>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275118193"/>
              </p:ext>
            </p:extLst>
          </p:nvPr>
        </p:nvGraphicFramePr>
        <p:xfrm>
          <a:off x="91869" y="990600"/>
          <a:ext cx="8953499" cy="5486400"/>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tx2">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tx2">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tx2">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tx2">
                        <a:lumMod val="60000"/>
                        <a:lumOff val="40000"/>
                        <a:alpha val="50196"/>
                      </a:schemeClr>
                    </a:solidFill>
                  </a:tcPr>
                </a:tc>
              </a:tr>
              <a:tr h="109818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tx2">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tx2">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tx2">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3216" y="5410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840628" y="3368202"/>
            <a:ext cx="520031" cy="634533"/>
          </a:xfrm>
          <a:prstGeom prst="rect">
            <a:avLst/>
          </a:prstGeom>
        </p:spPr>
      </p:pic>
      <p:pic>
        <p:nvPicPr>
          <p:cNvPr id="11" name="Picture 10"/>
          <p:cNvPicPr>
            <a:picLocks noChangeAspect="1"/>
          </p:cNvPicPr>
          <p:nvPr/>
        </p:nvPicPr>
        <p:blipFill rotWithShape="1">
          <a:blip r:embed="rId7" cstate="print">
            <a:extLst>
              <a:ext uri="{28A0092B-C50C-407E-A947-70E740481C1C}">
                <a14:useLocalDpi xmlns:a14="http://schemas.microsoft.com/office/drawing/2010/main" val="0"/>
              </a:ext>
            </a:extLst>
          </a:blip>
          <a:srcRect b="17669"/>
          <a:stretch/>
        </p:blipFill>
        <p:spPr>
          <a:xfrm>
            <a:off x="827003" y="1600200"/>
            <a:ext cx="538586" cy="632114"/>
          </a:xfrm>
          <a:prstGeom prst="rect">
            <a:avLst/>
          </a:prstGeom>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74940" y="122835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CHOA, 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62375" y="1677763"/>
            <a:ext cx="1751313"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Lucky Jain</a:t>
            </a:r>
            <a:endParaRPr lang="en-US" sz="1200" b="1" dirty="0">
              <a:solidFill>
                <a:srgbClr val="000000"/>
              </a:solidFill>
              <a:latin typeface="+mn-lt"/>
            </a:endParaRPr>
          </a:p>
          <a:p>
            <a:r>
              <a:rPr lang="en-US" sz="1200" dirty="0" smtClean="0">
                <a:solidFill>
                  <a:srgbClr val="000000"/>
                </a:solidFill>
                <a:latin typeface="+mn-lt"/>
              </a:rPr>
              <a:t>Interim Chair</a:t>
            </a:r>
          </a:p>
          <a:p>
            <a:r>
              <a:rPr lang="en-US" sz="1200" dirty="0" smtClean="0">
                <a:solidFill>
                  <a:srgbClr val="000000"/>
                </a:solidFill>
                <a:latin typeface="+mn-lt"/>
              </a:rPr>
              <a:t>Department </a:t>
            </a:r>
            <a:r>
              <a:rPr lang="en-US" sz="1200" dirty="0">
                <a:solidFill>
                  <a:srgbClr val="000000"/>
                </a:solidFill>
                <a:latin typeface="+mn-lt"/>
              </a:rPr>
              <a:t>of Pediatrics</a:t>
            </a:r>
          </a:p>
        </p:txBody>
      </p:sp>
      <p:sp>
        <p:nvSpPr>
          <p:cNvPr id="16389" name="TextBox 33"/>
          <p:cNvSpPr txBox="1">
            <a:spLocks noChangeArrowheads="1"/>
          </p:cNvSpPr>
          <p:nvPr/>
        </p:nvSpPr>
        <p:spPr bwMode="auto">
          <a:xfrm>
            <a:off x="6244209" y="3970333"/>
            <a:ext cx="1822294"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smtClean="0">
                <a:solidFill>
                  <a:srgbClr val="000000"/>
                </a:solidFill>
                <a:latin typeface="+mn-lt"/>
              </a:rPr>
              <a:t>CHOA, Manager</a:t>
            </a:r>
            <a:r>
              <a:rPr lang="en-US" sz="1200" dirty="0">
                <a:solidFill>
                  <a:srgbClr val="000000"/>
                </a:solidFill>
                <a:latin typeface="+mn-lt"/>
              </a:rPr>
              <a:t>,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sp>
        <p:nvSpPr>
          <p:cNvPr id="16391" name="TextBox 46"/>
          <p:cNvSpPr txBox="1">
            <a:spLocks noChangeArrowheads="1"/>
          </p:cNvSpPr>
          <p:nvPr/>
        </p:nvSpPr>
        <p:spPr bwMode="auto">
          <a:xfrm>
            <a:off x="1161256" y="3451664"/>
            <a:ext cx="2419124"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smtClean="0">
                <a:solidFill>
                  <a:srgbClr val="000000"/>
                </a:solidFill>
                <a:latin typeface="+mn-lt"/>
              </a:rPr>
              <a:t>Emory, DOP Grants </a:t>
            </a:r>
            <a:r>
              <a:rPr lang="en-US" sz="1200" dirty="0">
                <a:solidFill>
                  <a:srgbClr val="000000"/>
                </a:solidFill>
                <a:latin typeface="+mn-lt"/>
              </a:rPr>
              <a:t>Advocate, Cores</a:t>
            </a:r>
          </a:p>
        </p:txBody>
      </p:sp>
      <p:sp>
        <p:nvSpPr>
          <p:cNvPr id="16392" name="TextBox 47"/>
          <p:cNvSpPr txBox="1">
            <a:spLocks noChangeArrowheads="1"/>
          </p:cNvSpPr>
          <p:nvPr/>
        </p:nvSpPr>
        <p:spPr bwMode="auto">
          <a:xfrm>
            <a:off x="6101166" y="2699613"/>
            <a:ext cx="189096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CHOA, 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2273123"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Emory DOP 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7221734" y="2804858"/>
            <a:ext cx="770399" cy="255"/>
          </a:xfrm>
          <a:prstGeom prst="straightConnector1">
            <a:avLst/>
          </a:prstGeom>
          <a:noFill/>
          <a:ln w="12701">
            <a:solidFill>
              <a:srgbClr val="000000"/>
            </a:solidFill>
            <a:round/>
            <a:headEnd/>
            <a:tailEnd/>
          </a:ln>
        </p:spPr>
      </p:cxn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832768" y="3327789"/>
            <a:ext cx="1710725"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smtClean="0">
                <a:solidFill>
                  <a:srgbClr val="000000"/>
                </a:solidFill>
                <a:latin typeface="+mn-lt"/>
              </a:rPr>
              <a:t>CHOA, Director</a:t>
            </a:r>
            <a:r>
              <a:rPr lang="en-US" sz="1200" dirty="0">
                <a:solidFill>
                  <a:srgbClr val="000000"/>
                </a:solidFill>
                <a:latin typeface="+mn-lt"/>
              </a:rPr>
              <a:t>, </a:t>
            </a:r>
            <a:r>
              <a:rPr lang="en-US" sz="1200" dirty="0" smtClean="0">
                <a:solidFill>
                  <a:srgbClr val="000000"/>
                </a:solidFill>
                <a:latin typeface="+mn-lt"/>
              </a:rPr>
              <a:t>Clinical</a:t>
            </a:r>
          </a:p>
          <a:p>
            <a:r>
              <a:rPr lang="en-US" sz="1200" dirty="0" smtClean="0">
                <a:solidFill>
                  <a:srgbClr val="000000"/>
                </a:solidFill>
                <a:latin typeface="+mn-lt"/>
              </a:rPr>
              <a:t>Research Administration</a:t>
            </a:r>
            <a:endParaRPr lang="en-US" sz="1200" dirty="0">
              <a:solidFill>
                <a:srgbClr val="000000"/>
              </a:solidFill>
              <a:latin typeface="+mn-lt"/>
            </a:endParaRPr>
          </a:p>
        </p:txBody>
      </p:sp>
      <p:cxnSp>
        <p:nvCxnSpPr>
          <p:cNvPr id="16398" name="Straight Connector 61"/>
          <p:cNvCxnSpPr>
            <a:cxnSpLocks noChangeShapeType="1"/>
            <a:endCxn id="16388" idx="1"/>
          </p:cNvCxnSpPr>
          <p:nvPr/>
        </p:nvCxnSpPr>
        <p:spPr bwMode="auto">
          <a:xfrm>
            <a:off x="3396279" y="1981200"/>
            <a:ext cx="366096" cy="19729"/>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229600" y="3913329"/>
            <a:ext cx="0" cy="82221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140001" y="2039367"/>
            <a:ext cx="1489397" cy="651836"/>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1294015" y="4123850"/>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1835555" y="3882086"/>
            <a:ext cx="0" cy="210452"/>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2" name="Straight Connector 36"/>
          <p:cNvCxnSpPr>
            <a:cxnSpLocks noChangeShapeType="1"/>
          </p:cNvCxnSpPr>
          <p:nvPr/>
        </p:nvCxnSpPr>
        <p:spPr bwMode="auto">
          <a:xfrm flipV="1">
            <a:off x="2514600" y="2699613"/>
            <a:ext cx="1235075" cy="176466"/>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616664"/>
            <a:ext cx="0" cy="891961"/>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October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CHOA, 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57475"/>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7800" y="2947012"/>
            <a:ext cx="1504454" cy="1023239"/>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sp>
        <p:nvSpPr>
          <p:cNvPr id="41" name="TextBox 48"/>
          <p:cNvSpPr txBox="1">
            <a:spLocks noChangeArrowheads="1"/>
          </p:cNvSpPr>
          <p:nvPr/>
        </p:nvSpPr>
        <p:spPr bwMode="auto">
          <a:xfrm>
            <a:off x="1161256" y="2239238"/>
            <a:ext cx="2529603"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Emory, DOP Senior Business Manager</a:t>
            </a:r>
            <a:endParaRPr lang="en-US" sz="1200" dirty="0">
              <a:solidFill>
                <a:srgbClr val="000000"/>
              </a:solidFill>
              <a:latin typeface="+mn-lt"/>
            </a:endParaRPr>
          </a:p>
        </p:txBody>
      </p:sp>
      <p:sp>
        <p:nvSpPr>
          <p:cNvPr id="48" name="TextBox 41"/>
          <p:cNvSpPr txBox="1">
            <a:spLocks noChangeArrowheads="1"/>
          </p:cNvSpPr>
          <p:nvPr/>
        </p:nvSpPr>
        <p:spPr bwMode="auto">
          <a:xfrm>
            <a:off x="1143889" y="2790709"/>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cxnSp>
        <p:nvCxnSpPr>
          <p:cNvPr id="50" name="Straight Connector 11"/>
          <p:cNvCxnSpPr>
            <a:cxnSpLocks noChangeShapeType="1"/>
          </p:cNvCxnSpPr>
          <p:nvPr/>
        </p:nvCxnSpPr>
        <p:spPr bwMode="auto">
          <a:xfrm flipV="1">
            <a:off x="7212209" y="2799879"/>
            <a:ext cx="0" cy="152400"/>
          </a:xfrm>
          <a:prstGeom prst="straightConnector1">
            <a:avLst/>
          </a:prstGeom>
          <a:noFill/>
          <a:ln w="12700">
            <a:solidFill>
              <a:srgbClr val="000000"/>
            </a:solidFill>
            <a:round/>
            <a:headEnd/>
            <a:tailEnd/>
          </a:ln>
        </p:spPr>
      </p:cxnSp>
      <p:cxnSp>
        <p:nvCxnSpPr>
          <p:cNvPr id="51" name="Straight Connector 11"/>
          <p:cNvCxnSpPr>
            <a:cxnSpLocks noChangeShapeType="1"/>
          </p:cNvCxnSpPr>
          <p:nvPr/>
        </p:nvCxnSpPr>
        <p:spPr bwMode="auto">
          <a:xfrm flipV="1">
            <a:off x="7992133" y="2799879"/>
            <a:ext cx="0" cy="679304"/>
          </a:xfrm>
          <a:prstGeom prst="straightConnector1">
            <a:avLst/>
          </a:prstGeom>
          <a:noFill/>
          <a:ln w="12700">
            <a:solidFill>
              <a:srgbClr val="000000"/>
            </a:solidFill>
            <a:round/>
            <a:headEnd/>
            <a:tailEnd/>
          </a:ln>
        </p:spPr>
      </p:cxnSp>
      <p:cxnSp>
        <p:nvCxnSpPr>
          <p:cNvPr id="53" name="Straight Connector 36"/>
          <p:cNvCxnSpPr>
            <a:cxnSpLocks noChangeShapeType="1"/>
          </p:cNvCxnSpPr>
          <p:nvPr/>
        </p:nvCxnSpPr>
        <p:spPr bwMode="auto">
          <a:xfrm flipV="1">
            <a:off x="2259717" y="3108547"/>
            <a:ext cx="1539850" cy="472853"/>
          </a:xfrm>
          <a:prstGeom prst="straightConnector1">
            <a:avLst/>
          </a:prstGeom>
          <a:noFill/>
          <a:ln w="12700">
            <a:solidFill>
              <a:srgbClr val="000000"/>
            </a:solidFill>
            <a:round/>
            <a:headEnd/>
            <a:tailEnd/>
          </a:ln>
        </p:spPr>
      </p:cxnSp>
      <p:cxnSp>
        <p:nvCxnSpPr>
          <p:cNvPr id="69" name="Straight Connector 11"/>
          <p:cNvCxnSpPr>
            <a:cxnSpLocks noChangeShapeType="1"/>
          </p:cNvCxnSpPr>
          <p:nvPr/>
        </p:nvCxnSpPr>
        <p:spPr bwMode="auto">
          <a:xfrm flipV="1">
            <a:off x="1752600" y="2086839"/>
            <a:ext cx="1" cy="190926"/>
          </a:xfrm>
          <a:prstGeom prst="straightConnector1">
            <a:avLst/>
          </a:prstGeom>
          <a:noFill/>
          <a:ln w="12700">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475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Doug Graham, MD, PhD </a:t>
            </a:r>
            <a:r>
              <a:rPr lang="en-US" sz="1900" i="1" dirty="0" smtClean="0">
                <a:solidFill>
                  <a:schemeClr val="tx1"/>
                </a:solidFill>
                <a:cs typeface="Arial" pitchFamily="34" charset="0"/>
                <a:hlinkClick r:id="rId3"/>
              </a:rPr>
              <a:t>douglas.graham@choa.org</a:t>
            </a:r>
            <a:r>
              <a:rPr lang="en-US" sz="1900" b="1" i="1" dirty="0" smtClean="0">
                <a:solidFill>
                  <a:schemeClr val="tx1"/>
                </a:solidFill>
                <a:cs typeface="Arial" pitchFamily="34" charset="0"/>
              </a:rPr>
              <a:t> </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Co-Center Directors: </a:t>
            </a:r>
            <a:r>
              <a:rPr lang="en-US" sz="1900" b="1" i="1" dirty="0">
                <a:solidFill>
                  <a:schemeClr val="tx1"/>
                </a:solidFill>
                <a:cs typeface="Arial" pitchFamily="34" charset="0"/>
              </a:rPr>
              <a:t>Paul Spearman, </a:t>
            </a:r>
            <a:r>
              <a:rPr lang="en-US" sz="1900" b="1" i="1" dirty="0" smtClean="0">
                <a:solidFill>
                  <a:schemeClr val="tx1"/>
                </a:solidFill>
                <a:cs typeface="Arial" pitchFamily="34" charset="0"/>
              </a:rPr>
              <a:t>MD and Marty Moore, PhD </a:t>
            </a:r>
            <a:r>
              <a:rPr lang="en-US" sz="1900" u="sng" dirty="0" smtClean="0">
                <a:solidFill>
                  <a:schemeClr val="tx1"/>
                </a:solidFill>
                <a:cs typeface="Arial" pitchFamily="34" charset="0"/>
                <a:hlinkClick r:id="rId11"/>
              </a:rPr>
              <a:t>paul.spearman@emory.edu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2"/>
              </a:rPr>
              <a:t>Martin.moore@emory.edu</a:t>
            </a:r>
            <a:r>
              <a:rPr lang="en-US" sz="1900" u="sng"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3"/>
              </a:rPr>
              <a:t>ton.degrauw@choa.org</a:t>
            </a:r>
            <a:r>
              <a:rPr lang="en-US" sz="1900" b="1" i="1" dirty="0">
                <a:solidFill>
                  <a:schemeClr val="tx1"/>
                </a:solidFill>
                <a:cs typeface="Arial" pitchFamily="34" charset="0"/>
              </a:rPr>
              <a:t> </a:t>
            </a:r>
            <a:endParaRPr lang="en-US" sz="19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Research Director: Alex Kuan, MD, PhD </a:t>
            </a:r>
            <a:r>
              <a:rPr lang="en-US" sz="1900" b="1" i="1" dirty="0" smtClean="0">
                <a:solidFill>
                  <a:schemeClr val="tx1"/>
                </a:solidFill>
                <a:cs typeface="Arial" pitchFamily="34" charset="0"/>
                <a:hlinkClick r:id="rId14"/>
              </a:rPr>
              <a:t>alex.kuan@emory.edu</a:t>
            </a:r>
            <a:r>
              <a:rPr lang="en-US" sz="1900" b="1"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Villaseñor </a:t>
            </a:r>
            <a:r>
              <a:rPr lang="en-US" sz="1900" dirty="0" smtClean="0">
                <a:solidFill>
                  <a:schemeClr val="tx1"/>
                </a:solidFill>
                <a:cs typeface="Arial" pitchFamily="34" charset="0"/>
                <a:hlinkClick r:id="rId15"/>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Co-Center </a:t>
            </a:r>
            <a:r>
              <a:rPr lang="en-US" sz="1900" b="1" i="1" dirty="0">
                <a:solidFill>
                  <a:schemeClr val="tx1"/>
                </a:solidFill>
                <a:cs typeface="Arial" pitchFamily="34" charset="0"/>
              </a:rPr>
              <a:t>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6"/>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7"/>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8"/>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9"/>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20"/>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21"/>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2"/>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a:t>
            </a:r>
            <a:r>
              <a:rPr lang="en-US" sz="1900" dirty="0" smtClean="0">
                <a:solidFill>
                  <a:schemeClr val="tx1"/>
                </a:solidFill>
                <a:cs typeface="Arial" pitchFamily="34" charset="0"/>
              </a:rPr>
              <a:t>Villaseñor </a:t>
            </a:r>
            <a:r>
              <a:rPr lang="en-US" sz="1900" dirty="0">
                <a:solidFill>
                  <a:schemeClr val="tx1"/>
                </a:solidFill>
                <a:cs typeface="Arial" pitchFamily="34" charset="0"/>
                <a:hlinkClick r:id="rId15"/>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rgbClr val="0000FF"/>
                </a:solidFill>
                <a:ea typeface="Calibri"/>
                <a:cs typeface="Times New Roman"/>
                <a:hlinkClick r:id="rId23"/>
              </a:rPr>
              <a:t>mynatt@cc.gatech.edu</a:t>
            </a:r>
            <a:endParaRPr lang="en-US" sz="19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4"/>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5"/>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6"/>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b="1" i="1" dirty="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i="1" dirty="0">
                <a:solidFill>
                  <a:schemeClr val="tx1"/>
                </a:solidFill>
                <a:cs typeface="Arial" pitchFamily="34" charset="0"/>
                <a:hlinkClick r:id="rId27"/>
              </a:rPr>
              <a:t>Chris.gunter@emory.edu</a:t>
            </a:r>
            <a:r>
              <a:rPr lang="en-US"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Wessels</a:t>
            </a: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8"/>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25302"/>
            <a:ext cx="2563813" cy="652486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marL="0" marR="0">
              <a:spcBef>
                <a:spcPts val="0"/>
              </a:spcBef>
              <a:spcAft>
                <a:spcPts val="0"/>
              </a:spcAft>
            </a:pPr>
            <a:r>
              <a:rPr lang="en-US" sz="800" b="1" i="1" dirty="0" smtClean="0">
                <a:latin typeface="+mn-lt"/>
              </a:rPr>
              <a:t>Lucky </a:t>
            </a:r>
            <a:r>
              <a:rPr lang="en-US" sz="800" b="1" i="1" dirty="0">
                <a:latin typeface="+mn-lt"/>
              </a:rPr>
              <a:t>Jain, M.D., </a:t>
            </a:r>
            <a:r>
              <a:rPr lang="en-US" sz="800" b="1" i="1" dirty="0" smtClean="0">
                <a:latin typeface="+mn-lt"/>
              </a:rPr>
              <a:t>MBA</a:t>
            </a:r>
          </a:p>
          <a:p>
            <a:pPr marL="0" marR="0">
              <a:spcBef>
                <a:spcPts val="0"/>
              </a:spcBef>
              <a:spcAft>
                <a:spcPts val="0"/>
              </a:spcAft>
            </a:pPr>
            <a:r>
              <a:rPr lang="en-US" sz="800" dirty="0" smtClean="0">
                <a:latin typeface="+mn-lt"/>
              </a:rPr>
              <a:t>Richard </a:t>
            </a:r>
            <a:r>
              <a:rPr lang="en-US" sz="800" dirty="0">
                <a:latin typeface="+mn-lt"/>
              </a:rPr>
              <a:t>W. Blumberg </a:t>
            </a:r>
            <a:r>
              <a:rPr lang="en-US" sz="800" dirty="0" smtClean="0">
                <a:latin typeface="+mn-lt"/>
              </a:rPr>
              <a:t>Professor &amp; Executive Vice </a:t>
            </a:r>
            <a:r>
              <a:rPr lang="en-US" sz="800" dirty="0">
                <a:latin typeface="+mn-lt"/>
              </a:rPr>
              <a:t>C</a:t>
            </a:r>
            <a:r>
              <a:rPr lang="en-US" sz="800" dirty="0" smtClean="0">
                <a:latin typeface="+mn-lt"/>
              </a:rPr>
              <a:t>hair </a:t>
            </a:r>
            <a:r>
              <a:rPr lang="en-US" sz="800" dirty="0">
                <a:latin typeface="+mn-lt"/>
              </a:rPr>
              <a:t>of the Department of Pediatrics </a:t>
            </a:r>
            <a:endParaRPr lang="en-US" sz="800" dirty="0" smtClean="0">
              <a:latin typeface="+mn-lt"/>
            </a:endParaRPr>
          </a:p>
          <a:p>
            <a:pPr marL="0" marR="0">
              <a:spcBef>
                <a:spcPts val="0"/>
              </a:spcBef>
              <a:spcAft>
                <a:spcPts val="0"/>
              </a:spcAft>
            </a:pPr>
            <a:r>
              <a:rPr lang="en-US" sz="800" dirty="0" smtClean="0">
                <a:latin typeface="+mn-lt"/>
              </a:rPr>
              <a:t>Executive Medical Director, Faculty Practices </a:t>
            </a:r>
            <a:r>
              <a:rPr lang="en-US" sz="800" dirty="0">
                <a:latin typeface="+mn-lt"/>
              </a:rPr>
              <a:t>of the Children’s Physician </a:t>
            </a:r>
            <a:r>
              <a:rPr lang="en-US" sz="800" dirty="0" smtClean="0">
                <a:latin typeface="+mn-lt"/>
              </a:rPr>
              <a:t>Group </a:t>
            </a:r>
            <a:r>
              <a:rPr lang="en-US" sz="800" u="sng" dirty="0" smtClean="0">
                <a:latin typeface="+mn-lt"/>
                <a:hlinkClick r:id="rId29"/>
              </a:rPr>
              <a:t>ljain@emory.edu</a:t>
            </a:r>
            <a:endParaRPr lang="en-US" sz="800" u="sng" dirty="0" smtClean="0">
              <a:latin typeface="+mn-lt"/>
            </a:endParaRPr>
          </a:p>
          <a:p>
            <a:pPr marL="0" marR="0">
              <a:spcBef>
                <a:spcPts val="0"/>
              </a:spcBef>
              <a:spcAft>
                <a:spcPts val="0"/>
              </a:spcAft>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a:t>
            </a:r>
            <a:r>
              <a:rPr lang="en-US" sz="800" dirty="0" smtClean="0">
                <a:latin typeface="Calibri" pitchFamily="34" charset="0"/>
              </a:rPr>
              <a:t>Group, Children’s </a:t>
            </a:r>
            <a:r>
              <a:rPr lang="en-US" sz="800" dirty="0">
                <a:latin typeface="Calibri" pitchFamily="34" charset="0"/>
              </a:rPr>
              <a:t>Healthcare of </a:t>
            </a:r>
            <a:r>
              <a:rPr lang="en-US" sz="800" dirty="0" smtClean="0">
                <a:latin typeface="Calibri" pitchFamily="34" charset="0"/>
              </a:rPr>
              <a:t>Atlanta </a:t>
            </a:r>
            <a:r>
              <a:rPr lang="en-US" sz="800" dirty="0" smtClean="0">
                <a:latin typeface="Calibri" pitchFamily="34" charset="0"/>
                <a:hlinkClick r:id="rId30"/>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31"/>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32"/>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3"/>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4"/>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5"/>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6"/>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7"/>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a:t>
            </a:r>
            <a:r>
              <a:rPr lang="en-US" sz="3200" i="1" dirty="0" smtClean="0">
                <a:solidFill>
                  <a:schemeClr val="tx1"/>
                </a:solidFill>
                <a:cs typeface="Arial" pitchFamily="34" charset="0"/>
              </a:rPr>
              <a:t>Villaseñor </a:t>
            </a:r>
            <a:r>
              <a:rPr lang="en-US" sz="3200" i="1" dirty="0" smtClean="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004683399"/>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2</a:t>
                      </a:r>
                      <a:r>
                        <a:rPr kumimoji="0" lang="en-US" sz="1000" u="none" strike="noStrike" kern="0" cap="none" spc="0" normalizeH="0" baseline="30000" noProof="0" dirty="0" smtClean="0">
                          <a:ln>
                            <a:noFill/>
                          </a:ln>
                          <a:effectLst/>
                          <a:uLnTx/>
                          <a:uFillTx/>
                        </a:rPr>
                        <a:t>nd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54354928"/>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Bridget </a:t>
                      </a:r>
                      <a:r>
                        <a:rPr lang="en-US" sz="800" dirty="0" err="1" smtClean="0">
                          <a:latin typeface="+mn-lt"/>
                          <a:ea typeface="Calibri"/>
                          <a:cs typeface="Times New Roman"/>
                        </a:rPr>
                        <a:t>Neary</a:t>
                      </a:r>
                      <a:r>
                        <a:rPr lang="en-US" sz="800" baseline="0" dirty="0" smtClean="0">
                          <a:latin typeface="+mn-lt"/>
                          <a:ea typeface="Calibri"/>
                          <a:cs typeface="Times New Roman"/>
                        </a:rPr>
                        <a:t> </a:t>
                      </a:r>
                      <a:r>
                        <a:rPr lang="en-US" sz="800" baseline="0" dirty="0" smtClean="0">
                          <a:latin typeface="+mn-lt"/>
                          <a:ea typeface="Calibri"/>
                          <a:cs typeface="Times New Roman"/>
                          <a:hlinkClick r:id="rId7"/>
                        </a:rPr>
                        <a:t>bridget.e.neary@emory.edu</a:t>
                      </a:r>
                      <a:r>
                        <a:rPr lang="en-US" sz="800" baseline="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dirty="0">
                <a:solidFill>
                  <a:srgbClr val="000000"/>
                </a:solidFill>
                <a:latin typeface="Calibri" pitchFamily="34" charset="0"/>
              </a:rPr>
              <a:t>Partnership </a:t>
            </a:r>
            <a:r>
              <a:rPr lang="en-US" sz="2400" b="1" u="sng" dirty="0" smtClean="0">
                <a:solidFill>
                  <a:srgbClr val="000000"/>
                </a:solidFill>
                <a:latin typeface="Calibri" pitchFamily="34" charset="0"/>
              </a:rPr>
              <a:t>Cores</a:t>
            </a:r>
            <a:r>
              <a:rPr lang="en-US" sz="2400" b="1" i="1" dirty="0" smtClean="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2377</TotalTime>
  <Words>4244</Words>
  <Application>Microsoft Office PowerPoint</Application>
  <PresentationFormat>On-screen Show (4:3)</PresentationFormat>
  <Paragraphs>674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226</cp:revision>
  <cp:lastPrinted>2015-07-01T13:08:07Z</cp:lastPrinted>
  <dcterms:created xsi:type="dcterms:W3CDTF">2011-12-08T19:57:10Z</dcterms:created>
  <dcterms:modified xsi:type="dcterms:W3CDTF">2015-10-14T18:34:57Z</dcterms:modified>
</cp:coreProperties>
</file>