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56" r:id="rId2"/>
    <p:sldId id="257" r:id="rId3"/>
    <p:sldId id="259" r:id="rId4"/>
    <p:sldId id="260" r:id="rId5"/>
    <p:sldId id="315" r:id="rId6"/>
    <p:sldId id="262" r:id="rId7"/>
    <p:sldId id="263" r:id="rId8"/>
    <p:sldId id="297" r:id="rId9"/>
    <p:sldId id="265" r:id="rId10"/>
    <p:sldId id="266" r:id="rId11"/>
    <p:sldId id="261" r:id="rId12"/>
    <p:sldId id="267" r:id="rId13"/>
    <p:sldId id="269" r:id="rId14"/>
    <p:sldId id="307" r:id="rId15"/>
    <p:sldId id="318" r:id="rId16"/>
    <p:sldId id="272" r:id="rId17"/>
    <p:sldId id="271" r:id="rId18"/>
    <p:sldId id="273" r:id="rId19"/>
    <p:sldId id="301" r:id="rId20"/>
    <p:sldId id="302" r:id="rId21"/>
    <p:sldId id="274" r:id="rId22"/>
    <p:sldId id="276" r:id="rId23"/>
    <p:sldId id="277" r:id="rId24"/>
    <p:sldId id="278" r:id="rId25"/>
    <p:sldId id="280" r:id="rId26"/>
    <p:sldId id="281" r:id="rId27"/>
    <p:sldId id="300" r:id="rId28"/>
    <p:sldId id="299" r:id="rId29"/>
    <p:sldId id="298" r:id="rId30"/>
    <p:sldId id="305" r:id="rId31"/>
    <p:sldId id="306" r:id="rId32"/>
    <p:sldId id="283" r:id="rId33"/>
    <p:sldId id="317" r:id="rId34"/>
    <p:sldId id="316" r:id="rId35"/>
    <p:sldId id="284" r:id="rId36"/>
    <p:sldId id="285" r:id="rId37"/>
    <p:sldId id="288" r:id="rId38"/>
    <p:sldId id="289" r:id="rId39"/>
    <p:sldId id="290" r:id="rId40"/>
    <p:sldId id="291" r:id="rId41"/>
    <p:sldId id="292" r:id="rId42"/>
    <p:sldId id="294" r:id="rId43"/>
    <p:sldId id="304" r:id="rId44"/>
    <p:sldId id="296" r:id="rId45"/>
    <p:sldId id="295" r:id="rId46"/>
    <p:sldId id="313" r:id="rId47"/>
    <p:sldId id="309" r:id="rId48"/>
    <p:sldId id="310" r:id="rId49"/>
    <p:sldId id="311" r:id="rId50"/>
    <p:sldId id="312" r:id="rId51"/>
    <p:sldId id="314" r:id="rId52"/>
    <p:sldId id="319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6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26518-4CEB-4FCC-815C-5988ADE99834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76437-D023-4506-9CA7-EA3443CCA6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4336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2C37FE-D7EF-4050-816C-E5EC35A2767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5306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309645" indent="-36859943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4970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8994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4910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7988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/>
            <a:fld id="{F95A6961-1AD6-4212-AF23-C06B2790F983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Times New Roman" pitchFamily="1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309645" indent="-36859943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4970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8994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4910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7988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/>
            <a:fld id="{76E8825B-E2B1-4146-8D4A-39FBE8D9362A}" type="slidenum">
              <a:rPr lang="en-US" sz="1200"/>
              <a:pPr eaLnBrk="1" hangingPunct="1"/>
              <a:t>21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Times New Roman" pitchFamily="1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309645" indent="-36859943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4970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8994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4910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7988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/>
            <a:fld id="{440D6847-1193-458D-A53C-85F8365A8462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Times New Roman" pitchFamily="1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2pPr>
            <a:lvl3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3pPr>
            <a:lvl4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4pPr>
            <a:lvl5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9pPr>
          </a:lstStyle>
          <a:p>
            <a:fld id="{851B203C-85E3-4078-82F7-33B78036E4C3}" type="slidenum">
              <a:rPr lang="fr-FR">
                <a:latin typeface="Calibri" pitchFamily="1" charset="0"/>
              </a:rPr>
              <a:pPr/>
              <a:t>33</a:t>
            </a:fld>
            <a:endParaRPr lang="fr-FR">
              <a:latin typeface="Calibri" pitchFamily="1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2pPr>
            <a:lvl3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3pPr>
            <a:lvl4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4pPr>
            <a:lvl5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9pPr>
          </a:lstStyle>
          <a:p>
            <a:fld id="{86AA3804-5BBD-41D4-9069-2111DD441DBD}" type="slidenum">
              <a:rPr lang="fr-FR">
                <a:latin typeface="Calibri" pitchFamily="1" charset="0"/>
              </a:rPr>
              <a:pPr/>
              <a:t>34</a:t>
            </a:fld>
            <a:endParaRPr lang="fr-FR">
              <a:latin typeface="Calibri" pitchFamily="1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309645" indent="-36859943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4970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8994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4910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7988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/>
            <a:fld id="{D1451CE3-AAF8-4EFC-9ADA-04CE3E03FC09}" type="slidenum">
              <a:rPr lang="en-US" sz="1200"/>
              <a:pPr eaLnBrk="1" hangingPunct="1"/>
              <a:t>44</a:t>
            </a:fld>
            <a:endParaRPr lang="en-US" sz="12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Times New Roman" pitchFamily="1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457200"/>
            <a:ext cx="52578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2098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2209800"/>
            <a:ext cx="3810000" cy="4191000"/>
          </a:xfrm>
        </p:spPr>
        <p:txBody>
          <a:bodyPr/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xmlns="" val="129925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51CB6E-8919-4A2A-8ACB-83A8CC4F8AAA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63B7EB5-AC66-4DCD-972F-E43A4323D83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edsresearch.org/cores/detail/biostat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Short%20and%20Fat.xlsx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hyperlink" Target="Bad%20Example.xlsx" TargetMode="External"/><Relationship Id="rId4" Type="http://schemas.openxmlformats.org/officeDocument/2006/relationships/hyperlink" Target="Long%20and%20Skinny.xlsx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ocw.jhsph.edu/courses/StatisticsLaboratoryScientistsI/lectureNotes.cfm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Stats for Rats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300" dirty="0" smtClean="0"/>
              <a:t>Statistical Considerations in Basic Science Research</a:t>
            </a:r>
            <a:endParaRPr lang="en-US" sz="3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Courtney McCracken, M.S., PhD(c)</a:t>
            </a:r>
          </a:p>
          <a:p>
            <a:r>
              <a:rPr lang="en-US" dirty="0" smtClean="0"/>
              <a:t>Traci Leong, PhD</a:t>
            </a:r>
          </a:p>
          <a:p>
            <a:r>
              <a:rPr lang="en-US" dirty="0" smtClean="0"/>
              <a:t>May 1</a:t>
            </a:r>
            <a:r>
              <a:rPr lang="en-US" baseline="30000" dirty="0" smtClean="0"/>
              <a:t>st</a:t>
            </a:r>
            <a:r>
              <a:rPr lang="en-US" dirty="0" smtClean="0"/>
              <a:t>, 2012</a:t>
            </a:r>
            <a:endParaRPr lang="en-US" dirty="0"/>
          </a:p>
        </p:txBody>
      </p:sp>
      <p:pic>
        <p:nvPicPr>
          <p:cNvPr id="1026" name="Picture 2" descr="http://www.grinningplanet.com/2004/08-24/school-rat-copyright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2362200" cy="246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242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5867400" cy="13716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Comparison/control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Good experiments are </a:t>
            </a:r>
            <a:r>
              <a:rPr lang="en-US" dirty="0" smtClean="0">
                <a:solidFill>
                  <a:srgbClr val="FF0000"/>
                </a:solidFill>
              </a:rPr>
              <a:t>comparative.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lvl="1" eaLnBrk="1" hangingPunct="1">
              <a:buFontTx/>
              <a:buChar char="•"/>
            </a:pPr>
            <a:r>
              <a:rPr lang="en-US" dirty="0" smtClean="0"/>
              <a:t>Compare BP in rats fed salt water to BP in rats fed plain water.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Compare BP in strain A rats fed salt water to BP in strain B rats fed salt water.</a:t>
            </a:r>
          </a:p>
          <a:p>
            <a:pPr lvl="1" eaLnBrk="1" hangingPunct="1">
              <a:buFontTx/>
              <a:buChar char="•"/>
            </a:pPr>
            <a:endParaRPr lang="en-US" dirty="0"/>
          </a:p>
          <a:p>
            <a:pPr lvl="1" eaLnBrk="1" hangingPunct="1">
              <a:buFontTx/>
              <a:buChar char="•"/>
            </a:pPr>
            <a:r>
              <a:rPr lang="en-US" dirty="0" smtClean="0"/>
              <a:t>Note: parallel controls are preferable over historical controls</a:t>
            </a:r>
          </a:p>
          <a:p>
            <a:pPr lvl="2">
              <a:buFontTx/>
              <a:buChar char="•"/>
            </a:pPr>
            <a:r>
              <a:rPr lang="en-US" dirty="0" smtClean="0"/>
              <a:t>Reduces variability </a:t>
            </a:r>
          </a:p>
          <a:p>
            <a:pPr marL="393192" lvl="1" indent="0">
              <a:buNone/>
            </a:pPr>
            <a:endParaRPr lang="en-US" dirty="0" smtClean="0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6B04EB77-AA84-4EB7-A6D5-3571F080356F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10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9476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Replication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011680"/>
            <a:ext cx="8229600" cy="4389120"/>
          </a:xfrm>
        </p:spPr>
        <p:txBody>
          <a:bodyPr/>
          <a:lstStyle/>
          <a:p>
            <a:r>
              <a:rPr lang="en-US" dirty="0" smtClean="0"/>
              <a:t>Performing same experiment under identical conditions</a:t>
            </a:r>
          </a:p>
          <a:p>
            <a:r>
              <a:rPr lang="en-US" dirty="0"/>
              <a:t>Crucial in laboratory experiments</a:t>
            </a:r>
          </a:p>
          <a:p>
            <a:pPr lvl="1"/>
            <a:r>
              <a:rPr lang="en-US" dirty="0" smtClean="0"/>
              <a:t>Reduce </a:t>
            </a:r>
            <a:r>
              <a:rPr lang="en-US" dirty="0"/>
              <a:t>the effect of uncontrolled </a:t>
            </a:r>
            <a:r>
              <a:rPr lang="en-US" dirty="0" smtClean="0"/>
              <a:t>variation           </a:t>
            </a:r>
          </a:p>
          <a:p>
            <a:pPr lvl="1"/>
            <a:r>
              <a:rPr lang="en-US" dirty="0" smtClean="0"/>
              <a:t>Quantify uncertainty</a:t>
            </a:r>
          </a:p>
          <a:p>
            <a:pPr lvl="1"/>
            <a:r>
              <a:rPr lang="en-US" dirty="0"/>
              <a:t>To assure that results are reliable and </a:t>
            </a:r>
            <a:r>
              <a:rPr lang="en-US" dirty="0" smtClean="0"/>
              <a:t>valid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Replication can also introduce new sources of variability</a:t>
            </a:r>
          </a:p>
          <a:p>
            <a:pPr marL="39319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2565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2800" dirty="0" smtClean="0"/>
              <a:t>15 rats were randomized to receive </a:t>
            </a:r>
            <a:r>
              <a:rPr lang="en-US" sz="2800" dirty="0"/>
              <a:t>water containing 1% </a:t>
            </a:r>
            <a:r>
              <a:rPr lang="en-US" sz="2800" dirty="0" err="1" smtClean="0"/>
              <a:t>NaCl</a:t>
            </a:r>
            <a:r>
              <a:rPr lang="en-US" sz="2800" dirty="0"/>
              <a:t> </a:t>
            </a:r>
            <a:r>
              <a:rPr lang="en-US" sz="2800" dirty="0" smtClean="0"/>
              <a:t>and 15 rats were randomized to receive water.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r>
              <a:rPr lang="en-US" dirty="0" smtClean="0"/>
              <a:t>10 days later a new batch of 30 rats were ordered and the same experiment was performed. </a:t>
            </a:r>
          </a:p>
          <a:p>
            <a:pPr marL="274320" lvl="2" indent="0">
              <a:buNone/>
            </a:pPr>
            <a:endParaRPr lang="en-US" dirty="0" smtClean="0"/>
          </a:p>
          <a:p>
            <a:pPr marL="0" indent="-365760"/>
            <a:r>
              <a:rPr lang="en-US" dirty="0" smtClean="0"/>
              <a:t>96 well plates contain tissues samples from genetically identical rats. A solution is added to each of the well plates</a:t>
            </a:r>
          </a:p>
        </p:txBody>
      </p:sp>
    </p:spTree>
    <p:extLst>
      <p:ext uri="{BB962C8B-B14F-4D97-AF65-F5344CB8AC3E}">
        <p14:creationId xmlns:p14="http://schemas.microsoft.com/office/powerpoint/2010/main" xmlns="" val="3082125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Replication</a:t>
            </a:r>
          </a:p>
        </p:txBody>
      </p:sp>
      <p:pic>
        <p:nvPicPr>
          <p:cNvPr id="24579" name="Picture 10" descr="C:\Karl\HumaneScience\Figs\experdesign01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685800" y="221138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11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A04B8979-B097-49FA-8625-204E367823C5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13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3416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Try to keep replicates balanced</a:t>
            </a:r>
          </a:p>
          <a:p>
            <a:pPr lvl="1"/>
            <a:r>
              <a:rPr lang="en-US" sz="2800" dirty="0" smtClean="0"/>
              <a:t>i.e., perform the same number of replicates per group/cluster</a:t>
            </a:r>
            <a:endParaRPr lang="en-US" sz="2800" dirty="0"/>
          </a:p>
          <a:p>
            <a:pPr lvl="2"/>
            <a:r>
              <a:rPr lang="en-US" sz="2400" dirty="0" smtClean="0"/>
              <a:t>For balanced designs, we can average replicates within a group/cluster together and compare group/cluster means</a:t>
            </a:r>
          </a:p>
          <a:p>
            <a:r>
              <a:rPr lang="en-US" dirty="0" smtClean="0"/>
              <a:t>Try to perform replication under the same day (if possible) to reduce any unexplainable variability due to day to day differences in experiments.</a:t>
            </a:r>
          </a:p>
        </p:txBody>
      </p:sp>
    </p:spTree>
    <p:extLst>
      <p:ext uri="{BB962C8B-B14F-4D97-AF65-F5344CB8AC3E}">
        <p14:creationId xmlns:p14="http://schemas.microsoft.com/office/powerpoint/2010/main" xmlns="" val="3828593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900" dirty="0" smtClean="0"/>
              <a:t>Ex. </a:t>
            </a:r>
            <a:r>
              <a:rPr lang="en-US" sz="2700" dirty="0" smtClean="0"/>
              <a:t>N=20 </a:t>
            </a:r>
            <a:r>
              <a:rPr lang="en-US" sz="2700" dirty="0"/>
              <a:t>mice (10 per </a:t>
            </a:r>
            <a:r>
              <a:rPr lang="en-US" sz="2700" dirty="0" err="1"/>
              <a:t>trt</a:t>
            </a:r>
            <a:r>
              <a:rPr lang="en-US" sz="2700" dirty="0"/>
              <a:t>. </a:t>
            </a:r>
            <a:r>
              <a:rPr lang="en-US" sz="2700" dirty="0" smtClean="0"/>
              <a:t>group)</a:t>
            </a:r>
          </a:p>
          <a:p>
            <a:pPr lvl="1"/>
            <a:r>
              <a:rPr lang="en-US" sz="2500" dirty="0" smtClean="0"/>
              <a:t>Each mouse performs </a:t>
            </a:r>
            <a:r>
              <a:rPr lang="en-US" sz="2500" dirty="0"/>
              <a:t>same experiment 4 times (e.g., 4 replicates).   </a:t>
            </a:r>
            <a:r>
              <a:rPr lang="en-US" sz="2500" dirty="0" smtClean="0"/>
              <a:t>4 </a:t>
            </a:r>
            <a:r>
              <a:rPr lang="en-US" sz="2500" dirty="0"/>
              <a:t>x 20 = 80 observations (40 per group</a:t>
            </a:r>
            <a:r>
              <a:rPr lang="en-US" sz="2500" dirty="0" smtClean="0"/>
              <a:t>)</a:t>
            </a:r>
          </a:p>
          <a:p>
            <a:pPr lvl="1"/>
            <a:r>
              <a:rPr lang="en-US" sz="2500" dirty="0" smtClean="0"/>
              <a:t>You do NOT have 80 independent observations. </a:t>
            </a:r>
          </a:p>
          <a:p>
            <a:pPr lvl="2"/>
            <a:r>
              <a:rPr lang="en-US" sz="2200" dirty="0" smtClean="0"/>
              <a:t>You have 20 independent samples and within each sample you have 4 correlated observations. </a:t>
            </a:r>
          </a:p>
          <a:p>
            <a:pPr lvl="1"/>
            <a:r>
              <a:rPr lang="en-US" sz="2500" dirty="0" smtClean="0"/>
              <a:t>Ignoring the correlation within observations can bias results.</a:t>
            </a:r>
          </a:p>
          <a:p>
            <a:pPr lvl="1"/>
            <a:r>
              <a:rPr lang="en-US" sz="2500" dirty="0" smtClean="0"/>
              <a:t>2 options:	</a:t>
            </a:r>
          </a:p>
          <a:p>
            <a:pPr lvl="2"/>
            <a:r>
              <a:rPr lang="en-US" sz="2200" dirty="0" smtClean="0"/>
              <a:t>Average across 4 observations within subject and analyze means from each rat.</a:t>
            </a:r>
          </a:p>
          <a:p>
            <a:pPr lvl="3"/>
            <a:r>
              <a:rPr lang="en-US" dirty="0" smtClean="0"/>
              <a:t>Only works for balanced designs</a:t>
            </a:r>
          </a:p>
          <a:p>
            <a:pPr lvl="2"/>
            <a:r>
              <a:rPr lang="en-US" sz="2200" dirty="0" smtClean="0"/>
              <a:t>Take into account the correlation between observations  by incorporating into statistical procedures.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2946851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Randomization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Experimental subjects (“units”) should be assigned to treatment groups </a:t>
            </a:r>
            <a:r>
              <a:rPr lang="en-US" dirty="0" smtClean="0">
                <a:solidFill>
                  <a:srgbClr val="FF0000"/>
                </a:solidFill>
              </a:rPr>
              <a:t>at random.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At random does not mean haphazardly.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en-US" dirty="0" smtClean="0"/>
              <a:t>One needs to explicitly randomize using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A computer, or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Coins, dice or cards.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C2117156-B030-479F-8F11-CED412E45A9D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16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272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Importance of  Randomization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0000"/>
                </a:solidFill>
              </a:rPr>
              <a:t>Avoid bias.</a:t>
            </a:r>
          </a:p>
          <a:p>
            <a:pPr lvl="1" eaLnBrk="1" hangingPunct="1"/>
            <a:r>
              <a:rPr lang="en-US" dirty="0" smtClean="0"/>
              <a:t>For example: the first six rats you grab may have intrinsically higher BP.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Control the role of chance.</a:t>
            </a:r>
          </a:p>
          <a:p>
            <a:pPr lvl="1" eaLnBrk="1" hangingPunct="1"/>
            <a:r>
              <a:rPr lang="en-US" dirty="0" smtClean="0"/>
              <a:t>Randomization allows the later use of probability theory, and so gives a solid foundation for statistical analysis.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D4A14C6E-4BCC-4BA1-9250-51EECED2C18E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17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7637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Stratification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Suppose that some BP measurements will be made in the morning and some in the afternoon.</a:t>
            </a:r>
          </a:p>
          <a:p>
            <a:pPr eaLnBrk="1" hangingPunct="1"/>
            <a:r>
              <a:rPr lang="en-US" dirty="0" smtClean="0"/>
              <a:t>If you anticipate a difference between morning and afternoon measurements:</a:t>
            </a:r>
          </a:p>
          <a:p>
            <a:pPr lvl="1" eaLnBrk="1" hangingPunct="1"/>
            <a:r>
              <a:rPr lang="en-US" dirty="0" smtClean="0"/>
              <a:t>Ensure that within each period, there are equal numbers of subjects in each treatment group.</a:t>
            </a:r>
          </a:p>
          <a:p>
            <a:pPr lvl="1" eaLnBrk="1" hangingPunct="1"/>
            <a:r>
              <a:rPr lang="en-US" dirty="0" smtClean="0"/>
              <a:t>Take account of the difference between periods in your analysis.</a:t>
            </a:r>
          </a:p>
          <a:p>
            <a:pPr eaLnBrk="1" hangingPunct="1"/>
            <a:r>
              <a:rPr lang="en-US" dirty="0" smtClean="0"/>
              <a:t>This is sometimes called “blocking”.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10EE8592-9DE9-44C6-B135-FB14F3F67A59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18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969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Statistics for Stratification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Categorical </a:t>
            </a:r>
          </a:p>
          <a:p>
            <a:pPr lvl="1"/>
            <a:r>
              <a:rPr lang="en-US" dirty="0" smtClean="0"/>
              <a:t>Cochran Mantel-</a:t>
            </a:r>
            <a:r>
              <a:rPr lang="en-US" dirty="0" err="1" smtClean="0"/>
              <a:t>Haenszel</a:t>
            </a:r>
            <a:r>
              <a:rPr lang="en-US" dirty="0" smtClean="0"/>
              <a:t> Test</a:t>
            </a:r>
          </a:p>
          <a:p>
            <a:pPr lvl="2"/>
            <a:r>
              <a:rPr lang="en-US" dirty="0" smtClean="0"/>
              <a:t>Each strata has its own </a:t>
            </a:r>
            <a:r>
              <a:rPr lang="en-US" dirty="0" err="1" smtClean="0"/>
              <a:t>AxB</a:t>
            </a:r>
            <a:r>
              <a:rPr lang="en-US" dirty="0" smtClean="0"/>
              <a:t> contingency table</a:t>
            </a:r>
          </a:p>
          <a:p>
            <a:pPr lvl="2"/>
            <a:r>
              <a:rPr lang="en-US" dirty="0" smtClean="0"/>
              <a:t>Does the association between A and B, in each table, change as you move across each level of the strata</a:t>
            </a:r>
          </a:p>
          <a:p>
            <a:pPr lvl="3"/>
            <a:r>
              <a:rPr lang="en-US" dirty="0" smtClean="0"/>
              <a:t>Yes, then differences exists between strata </a:t>
            </a:r>
          </a:p>
          <a:p>
            <a:pPr lvl="3"/>
            <a:r>
              <a:rPr lang="en-US" dirty="0" smtClean="0"/>
              <a:t>No,  no need for stratification and can collapse across strata</a:t>
            </a:r>
          </a:p>
          <a:p>
            <a:pPr lvl="2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01169451"/>
              </p:ext>
            </p:extLst>
          </p:nvPr>
        </p:nvGraphicFramePr>
        <p:xfrm>
          <a:off x="1600200" y="4800600"/>
          <a:ext cx="28956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00"/>
                <a:gridCol w="965200"/>
                <a:gridCol w="965200"/>
              </a:tblGrid>
              <a:tr h="6684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Wild 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Wild -</a:t>
                      </a:r>
                      <a:endParaRPr lang="en-US" dirty="0"/>
                    </a:p>
                  </a:txBody>
                  <a:tcPr/>
                </a:tc>
              </a:tr>
              <a:tr h="503981">
                <a:tc>
                  <a:txBody>
                    <a:bodyPr/>
                    <a:lstStyle/>
                    <a:p>
                      <a:r>
                        <a:rPr lang="en-US" dirty="0" smtClean="0"/>
                        <a:t>D+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503981">
                <a:tc>
                  <a:txBody>
                    <a:bodyPr/>
                    <a:lstStyle/>
                    <a:p>
                      <a:r>
                        <a:rPr lang="en-US" dirty="0" smtClean="0"/>
                        <a:t>D-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85618376"/>
              </p:ext>
            </p:extLst>
          </p:nvPr>
        </p:nvGraphicFramePr>
        <p:xfrm>
          <a:off x="4876800" y="4777677"/>
          <a:ext cx="2898648" cy="1655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216"/>
                <a:gridCol w="966216"/>
                <a:gridCol w="966216"/>
              </a:tblGrid>
              <a:tr h="4958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Wild 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Wild -</a:t>
                      </a:r>
                      <a:endParaRPr lang="en-US" dirty="0"/>
                    </a:p>
                  </a:txBody>
                  <a:tcPr/>
                </a:tc>
              </a:tr>
              <a:tr h="570992">
                <a:tc>
                  <a:txBody>
                    <a:bodyPr/>
                    <a:lstStyle/>
                    <a:p>
                      <a:r>
                        <a:rPr lang="en-US" dirty="0" smtClean="0"/>
                        <a:t>D+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588772">
                <a:tc>
                  <a:txBody>
                    <a:bodyPr/>
                    <a:lstStyle/>
                    <a:p>
                      <a:r>
                        <a:rPr lang="en-US" dirty="0" smtClean="0"/>
                        <a:t>D-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14600" y="6493409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Males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867400" y="6433249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Females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3108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Biostatistics Core</a:t>
            </a:r>
          </a:p>
          <a:p>
            <a:r>
              <a:rPr lang="en-US" dirty="0" smtClean="0"/>
              <a:t>Basic principles of experimental design</a:t>
            </a:r>
          </a:p>
          <a:p>
            <a:r>
              <a:rPr lang="en-US" dirty="0" smtClean="0"/>
              <a:t>Sample size and power considerations</a:t>
            </a:r>
          </a:p>
          <a:p>
            <a:r>
              <a:rPr lang="en-US" dirty="0" smtClean="0"/>
              <a:t>Data management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435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Statistics for Stratification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Continuous </a:t>
            </a:r>
          </a:p>
          <a:p>
            <a:pPr lvl="1"/>
            <a:r>
              <a:rPr lang="en-US" dirty="0"/>
              <a:t>Analysis of Covariance (ANCOVA)</a:t>
            </a:r>
          </a:p>
          <a:p>
            <a:pPr lvl="2"/>
            <a:r>
              <a:rPr lang="en-US" dirty="0"/>
              <a:t>Make a separate linear model for each level of the </a:t>
            </a:r>
            <a:r>
              <a:rPr lang="en-US" dirty="0" smtClean="0"/>
              <a:t>strata</a:t>
            </a:r>
          </a:p>
          <a:p>
            <a:pPr lvl="2"/>
            <a:r>
              <a:rPr lang="en-US" dirty="0" smtClean="0"/>
              <a:t>Compare and contrast slopes and y-intercepts</a:t>
            </a:r>
            <a:endParaRPr lang="en-US" dirty="0" smtClean="0">
              <a:solidFill>
                <a:srgbClr val="FF0000"/>
              </a:solidFill>
            </a:endParaRP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Caution: Must check assumptions</a:t>
            </a:r>
          </a:p>
          <a:p>
            <a:pPr marL="667512" lvl="2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Analysis of Variance (ANOVA)</a:t>
            </a:r>
          </a:p>
          <a:p>
            <a:pPr lvl="2"/>
            <a:r>
              <a:rPr lang="en-US" dirty="0" smtClean="0"/>
              <a:t>Factorial experiments </a:t>
            </a:r>
          </a:p>
          <a:p>
            <a:pPr marL="667512" lvl="2" indent="0">
              <a:buNone/>
            </a:pPr>
            <a:r>
              <a:rPr lang="en-US" dirty="0"/>
              <a:t>	</a:t>
            </a:r>
            <a:r>
              <a:rPr lang="en-US" dirty="0" smtClean="0"/>
              <a:t>(see later slides)</a:t>
            </a:r>
          </a:p>
        </p:txBody>
      </p:sp>
      <p:pic>
        <p:nvPicPr>
          <p:cNvPr id="3074" name="Picture 2" descr="http://www.umdnj.edu/idsweb/idst6000/ancova_files/ancov2f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581400"/>
            <a:ext cx="3276600" cy="291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3869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29699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474216" y="1905000"/>
            <a:ext cx="8229600" cy="438912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 typeface="Times" pitchFamily="1" charset="0"/>
              <a:buChar char="•"/>
            </a:pPr>
            <a:r>
              <a:rPr lang="en-US" dirty="0" smtClean="0"/>
              <a:t>20 male rats and 20 female rats.</a:t>
            </a:r>
          </a:p>
          <a:p>
            <a:pPr eaLnBrk="1" hangingPunct="1">
              <a:spcBef>
                <a:spcPct val="50000"/>
              </a:spcBef>
              <a:buFont typeface="Times" pitchFamily="1" charset="0"/>
              <a:buChar char="•"/>
            </a:pPr>
            <a:r>
              <a:rPr lang="en-US" dirty="0" smtClean="0"/>
              <a:t>Half to be treated; the other half left untreated.</a:t>
            </a:r>
          </a:p>
          <a:p>
            <a:pPr eaLnBrk="1" hangingPunct="1">
              <a:spcBef>
                <a:spcPct val="50000"/>
              </a:spcBef>
              <a:buFont typeface="Times" pitchFamily="1" charset="0"/>
              <a:buChar char="•"/>
            </a:pPr>
            <a:r>
              <a:rPr lang="en-US" dirty="0" smtClean="0"/>
              <a:t>Can only work with 4 rats per day.</a:t>
            </a:r>
          </a:p>
          <a:p>
            <a:pPr eaLnBrk="1" hangingPunct="1">
              <a:spcBef>
                <a:spcPct val="50000"/>
              </a:spcBef>
              <a:buFont typeface="Times" pitchFamily="1" charset="0"/>
              <a:buChar char="•"/>
            </a:pPr>
            <a:endParaRPr lang="en-US" dirty="0" smtClean="0"/>
          </a:p>
          <a:p>
            <a:pPr eaLnBrk="1" hangingPunct="1">
              <a:spcBef>
                <a:spcPct val="50000"/>
              </a:spcBef>
              <a:buFont typeface="Times" pitchFamily="1" charset="0"/>
              <a:buNone/>
            </a:pPr>
            <a:r>
              <a:rPr lang="en-US" dirty="0" smtClean="0">
                <a:solidFill>
                  <a:srgbClr val="FF0000"/>
                </a:solidFill>
              </a:rPr>
              <a:t>Question</a:t>
            </a:r>
            <a:r>
              <a:rPr lang="en-US" dirty="0">
                <a:solidFill>
                  <a:srgbClr val="FF0000"/>
                </a:solidFill>
              </a:rPr>
              <a:t>?</a:t>
            </a:r>
            <a:r>
              <a:rPr lang="en-US" dirty="0" smtClean="0">
                <a:solidFill>
                  <a:srgbClr val="FFFF66"/>
                </a:solidFill>
              </a:rPr>
              <a:t>	</a:t>
            </a:r>
            <a:r>
              <a:rPr lang="en-US" dirty="0" smtClean="0"/>
              <a:t>How to assign individuals to treatment</a:t>
            </a:r>
          </a:p>
          <a:p>
            <a:pPr eaLnBrk="1" hangingPunct="1">
              <a:spcBef>
                <a:spcPct val="0"/>
              </a:spcBef>
              <a:buFont typeface="Times" pitchFamily="1" charset="0"/>
              <a:buNone/>
            </a:pPr>
            <a:r>
              <a:rPr lang="en-US" dirty="0" smtClean="0"/>
              <a:t>			groups and to days?</a:t>
            </a:r>
          </a:p>
        </p:txBody>
      </p:sp>
      <p:sp>
        <p:nvSpPr>
          <p:cNvPr id="29700" name="Text Box 11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5681E354-27B5-4E14-A2C7-E83DCA1AC62D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21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0898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18306" y="685800"/>
            <a:ext cx="83058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dirty="0" smtClean="0"/>
              <a:t>An extremely bad design</a:t>
            </a:r>
          </a:p>
        </p:txBody>
      </p:sp>
      <p:pic>
        <p:nvPicPr>
          <p:cNvPr id="31747" name="Picture 10" descr="experdesign02.bmp                                              000746EFMacintosh HD                   B74677AA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912813" y="1978025"/>
            <a:ext cx="7316787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11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37663E04-05E1-4B52-BEB3-72DF1C22E524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22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817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457200"/>
            <a:ext cx="6170612" cy="1371600"/>
          </a:xfrm>
          <a:noFill/>
        </p:spPr>
        <p:txBody>
          <a:bodyPr/>
          <a:lstStyle/>
          <a:p>
            <a:pPr algn="ctr" eaLnBrk="1" hangingPunct="1"/>
            <a:r>
              <a:rPr lang="en-US" dirty="0" smtClean="0"/>
              <a:t>Randomized</a:t>
            </a:r>
          </a:p>
        </p:txBody>
      </p:sp>
      <p:pic>
        <p:nvPicPr>
          <p:cNvPr id="32771" name="Picture 11" descr="experdesign03.bmp                                              000746EFMacintosh HD                   B74677AA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912812" y="1965325"/>
            <a:ext cx="7316787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12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E9671D9A-0326-4187-BD1D-0EA101ECAC31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23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249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A stratified design</a:t>
            </a:r>
          </a:p>
        </p:txBody>
      </p:sp>
      <p:pic>
        <p:nvPicPr>
          <p:cNvPr id="33795" name="Picture 5" descr="experdesign04.bmp                                              000746EFMacintosh HD                   B74677AA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914400" y="1965325"/>
            <a:ext cx="731678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E55A54A0-EF56-450C-BD8A-A704DBD3FEAF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24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5208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Randomization and stratification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4191000"/>
          </a:xfrm>
        </p:spPr>
        <p:txBody>
          <a:bodyPr/>
          <a:lstStyle/>
          <a:p>
            <a:pPr eaLnBrk="1" hangingPunct="1"/>
            <a:r>
              <a:rPr lang="en-US" dirty="0" smtClean="0"/>
              <a:t>If you can (and want to), </a:t>
            </a:r>
            <a:r>
              <a:rPr lang="en-US" dirty="0" smtClean="0">
                <a:solidFill>
                  <a:srgbClr val="FF0000"/>
                </a:solidFill>
              </a:rPr>
              <a:t>fix a variable</a:t>
            </a:r>
            <a:r>
              <a:rPr lang="en-US" dirty="0" smtClean="0"/>
              <a:t>.</a:t>
            </a:r>
          </a:p>
          <a:p>
            <a:pPr lvl="1" eaLnBrk="1" hangingPunct="1"/>
            <a:r>
              <a:rPr lang="en-US" dirty="0" smtClean="0"/>
              <a:t>e.g., use only 8 week old male rats from a single strain.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 smtClean="0"/>
              <a:t>If you don’t fix a variable, </a:t>
            </a:r>
            <a:r>
              <a:rPr lang="en-US" dirty="0" smtClean="0">
                <a:solidFill>
                  <a:srgbClr val="FF0000"/>
                </a:solidFill>
              </a:rPr>
              <a:t>stratify it</a:t>
            </a:r>
            <a:r>
              <a:rPr lang="en-US" dirty="0" smtClean="0"/>
              <a:t>.</a:t>
            </a:r>
          </a:p>
          <a:p>
            <a:pPr lvl="1" eaLnBrk="1" hangingPunct="1"/>
            <a:r>
              <a:rPr lang="en-US" dirty="0" smtClean="0"/>
              <a:t>e.g., use both 8 week and 12 week old male rats, and stratify with respect to age.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 smtClean="0"/>
              <a:t>If you can neither fix nor stratify a variable, </a:t>
            </a:r>
            <a:r>
              <a:rPr lang="en-US" dirty="0" smtClean="0">
                <a:solidFill>
                  <a:srgbClr val="FF0000"/>
                </a:solidFill>
              </a:rPr>
              <a:t>randomize it.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94FB5D9D-36C0-44E0-BE1A-494D3F76188A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25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262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Factorial Experiments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Suppose we are interested in the effect of both salt water and a high-fat diet on blood pressure.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Ideally: </a:t>
            </a:r>
            <a:r>
              <a:rPr lang="en-US" dirty="0" smtClean="0"/>
              <a:t>look at all 4 treatments in one experiment.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dirty="0" smtClean="0"/>
              <a:t>			Plain water		Normal diet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 smtClean="0"/>
              <a:t>			Salt water		High-fat diet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dirty="0" smtClean="0"/>
          </a:p>
          <a:p>
            <a:pPr marL="393192" lvl="1" indent="0" algn="ctr" eaLnBrk="1" hangingPunct="1">
              <a:spcBef>
                <a:spcPct val="0"/>
              </a:spcBef>
              <a:buNone/>
            </a:pPr>
            <a:r>
              <a:rPr lang="en-US" dirty="0" smtClean="0"/>
              <a:t>2 factors with 2 levels each = 4 treatment groups</a:t>
            </a:r>
          </a:p>
          <a:p>
            <a:pPr marL="393192" lvl="1" indent="0" eaLnBrk="1" hangingPunct="1">
              <a:spcBef>
                <a:spcPct val="0"/>
              </a:spcBef>
              <a:buNone/>
            </a:pPr>
            <a:r>
              <a:rPr lang="en-US" dirty="0"/>
              <a:t>	</a:t>
            </a:r>
            <a:r>
              <a:rPr lang="en-US" dirty="0" smtClean="0"/>
              <a:t>Water + Normal Diet	</a:t>
            </a:r>
            <a:r>
              <a:rPr lang="en-US" dirty="0" err="1" smtClean="0"/>
              <a:t>NaCl</a:t>
            </a:r>
            <a:r>
              <a:rPr lang="en-US" dirty="0" smtClean="0"/>
              <a:t> + Normal Diet</a:t>
            </a:r>
          </a:p>
          <a:p>
            <a:pPr marL="393192" lvl="1" indent="0" eaLnBrk="1" hangingPunct="1">
              <a:spcBef>
                <a:spcPct val="0"/>
              </a:spcBef>
              <a:buNone/>
            </a:pPr>
            <a:r>
              <a:rPr lang="en-US" dirty="0"/>
              <a:t>	</a:t>
            </a:r>
            <a:r>
              <a:rPr lang="en-US" dirty="0" smtClean="0"/>
              <a:t>Water + High-fat Diet	</a:t>
            </a:r>
            <a:r>
              <a:rPr lang="en-US" dirty="0" err="1" smtClean="0"/>
              <a:t>NaCl</a:t>
            </a:r>
            <a:r>
              <a:rPr lang="en-US" dirty="0" smtClean="0"/>
              <a:t> + High-fat Diet</a:t>
            </a:r>
          </a:p>
        </p:txBody>
      </p:sp>
      <p:sp>
        <p:nvSpPr>
          <p:cNvPr id="35844" name="Text Box 17"/>
          <p:cNvSpPr txBox="1">
            <a:spLocks noChangeArrowheads="1"/>
          </p:cNvSpPr>
          <p:nvPr/>
        </p:nvSpPr>
        <p:spPr bwMode="auto">
          <a:xfrm>
            <a:off x="4495800" y="3838575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Arial" charset="0"/>
                <a:sym typeface="Symbol" pitchFamily="1" charset="2"/>
              </a:rPr>
              <a:t></a:t>
            </a:r>
            <a:endParaRPr lang="en-US" i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5845" name="Text Box 18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BBB0B999-C45B-446F-8DDE-DD9144A07841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26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671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Factorial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factor</a:t>
            </a:r>
            <a:r>
              <a:rPr lang="en-US" dirty="0"/>
              <a:t> of an experiment is a controlled independent variable; a variable whose levels are set by the </a:t>
            </a:r>
            <a:r>
              <a:rPr lang="en-US" dirty="0" smtClean="0"/>
              <a:t>experimenter or a factor can be a </a:t>
            </a:r>
            <a:r>
              <a:rPr lang="en-US" dirty="0"/>
              <a:t>general type or category of </a:t>
            </a:r>
            <a:r>
              <a:rPr lang="en-US" dirty="0" smtClean="0"/>
              <a:t>treatments/conditions. </a:t>
            </a:r>
          </a:p>
          <a:p>
            <a:r>
              <a:rPr lang="en-US" dirty="0" smtClean="0"/>
              <a:t>Examples of factors in lab science research</a:t>
            </a:r>
          </a:p>
          <a:p>
            <a:pPr lvl="1"/>
            <a:r>
              <a:rPr lang="en-US" dirty="0" smtClean="0"/>
              <a:t>Treatment</a:t>
            </a:r>
          </a:p>
          <a:p>
            <a:pPr lvl="1"/>
            <a:r>
              <a:rPr lang="en-US" dirty="0" smtClean="0"/>
              <a:t>Time (Hour, Day, Month)</a:t>
            </a:r>
          </a:p>
          <a:p>
            <a:pPr lvl="1"/>
            <a:r>
              <a:rPr lang="en-US" dirty="0" smtClean="0"/>
              <a:t>Presence or absence of a biological characteristic</a:t>
            </a:r>
          </a:p>
          <a:p>
            <a:pPr lvl="2"/>
            <a:r>
              <a:rPr lang="en-US" dirty="0" smtClean="0"/>
              <a:t>D+ vs. D-</a:t>
            </a:r>
          </a:p>
          <a:p>
            <a:pPr lvl="2"/>
            <a:r>
              <a:rPr lang="en-US" dirty="0" smtClean="0"/>
              <a:t>Wild Type vs. Normal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2848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Factorial E</a:t>
            </a:r>
            <a:r>
              <a:rPr lang="en-US" dirty="0" smtClean="0"/>
              <a:t>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Adding  additional factors leads to:</a:t>
            </a:r>
          </a:p>
          <a:p>
            <a:pPr lvl="1"/>
            <a:r>
              <a:rPr lang="en-US" dirty="0" smtClean="0"/>
              <a:t>Increased sample size</a:t>
            </a:r>
          </a:p>
          <a:p>
            <a:pPr lvl="1"/>
            <a:r>
              <a:rPr lang="en-US" dirty="0" smtClean="0"/>
              <a:t>Reduced Power</a:t>
            </a:r>
          </a:p>
          <a:p>
            <a:pPr lvl="1"/>
            <a:r>
              <a:rPr lang="en-US" dirty="0" smtClean="0"/>
              <a:t>Possible interactions (good and unexplainable)</a:t>
            </a:r>
          </a:p>
          <a:p>
            <a:pPr lvl="1"/>
            <a:r>
              <a:rPr lang="en-US" dirty="0" smtClean="0"/>
              <a:t>Additional complexity in modeling</a:t>
            </a:r>
          </a:p>
          <a:p>
            <a:pPr marL="393192" lvl="1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r>
              <a:rPr lang="en-US" dirty="0" smtClean="0"/>
              <a:t>Why do a factorial experiment?</a:t>
            </a:r>
          </a:p>
          <a:p>
            <a:pPr lvl="1">
              <a:spcBef>
                <a:spcPct val="0"/>
              </a:spcBef>
            </a:pPr>
            <a:r>
              <a:rPr lang="en-US" dirty="0" smtClean="0"/>
              <a:t>We </a:t>
            </a:r>
            <a:r>
              <a:rPr lang="en-US" dirty="0"/>
              <a:t>can learn more.</a:t>
            </a:r>
          </a:p>
          <a:p>
            <a:pPr lvl="1">
              <a:spcBef>
                <a:spcPct val="0"/>
              </a:spcBef>
            </a:pPr>
            <a:r>
              <a:rPr lang="en-US" dirty="0"/>
              <a:t>More efficient than doing all single-factor experiments.</a:t>
            </a:r>
          </a:p>
          <a:p>
            <a:pPr lvl="1">
              <a:spcBef>
                <a:spcPct val="0"/>
              </a:spcBef>
            </a:pPr>
            <a:endParaRPr lang="en-US" dirty="0"/>
          </a:p>
          <a:p>
            <a:pPr marL="39319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9225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Interactions</a:t>
            </a:r>
          </a:p>
        </p:txBody>
      </p:sp>
      <p:pic>
        <p:nvPicPr>
          <p:cNvPr id="36867" name="Picture 7" descr="C:\Karl\HumaneScience\Figs\experdesign04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685800" y="221138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8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11316C2D-EB3A-4DBC-8995-1D688AEC9C1B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29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243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81000"/>
            <a:ext cx="5713412" cy="10525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Biostatistics Core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1931" y="1491797"/>
            <a:ext cx="7426325" cy="4933950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How to involve a biostatistician</a:t>
            </a:r>
          </a:p>
          <a:p>
            <a:pPr lvl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Go to:</a:t>
            </a:r>
          </a:p>
          <a:p>
            <a:pPr lvl="2"/>
            <a:r>
              <a:rPr lang="en-US" sz="2000" dirty="0">
                <a:latin typeface="Times New Roman" pitchFamily="18" charset="0"/>
                <a:cs typeface="Times New Roman" pitchFamily="18" charset="0"/>
                <a:hlinkClick r:id="rId2"/>
              </a:rPr>
              <a:t>http://www.pedsresearch.org/cores/detail/biostats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Fill out a request form under “How to Access”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068020"/>
            <a:ext cx="5335613" cy="3789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186029" y="5545851"/>
            <a:ext cx="13716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780158" y="5988518"/>
            <a:ext cx="1828800" cy="152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cemccra\AppData\Local\Microsoft\Windows\Temporary Internet Files\Content.IE5\O2AGG59A\MC90041253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772" y="5210757"/>
            <a:ext cx="1077118" cy="111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700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Statistics for Factorial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ANOVA </a:t>
            </a:r>
          </a:p>
          <a:p>
            <a:pPr lvl="1"/>
            <a:r>
              <a:rPr lang="en-US" dirty="0" smtClean="0"/>
              <a:t>One-Way</a:t>
            </a:r>
            <a:endParaRPr lang="en-US" dirty="0"/>
          </a:p>
          <a:p>
            <a:pPr lvl="2"/>
            <a:r>
              <a:rPr lang="en-US" dirty="0" smtClean="0"/>
              <a:t>compare </a:t>
            </a:r>
            <a:r>
              <a:rPr lang="en-US" dirty="0"/>
              <a:t>several groups of </a:t>
            </a:r>
            <a:r>
              <a:rPr lang="en-US" dirty="0" smtClean="0"/>
              <a:t>(independent) observations</a:t>
            </a:r>
            <a:r>
              <a:rPr lang="en-US" dirty="0"/>
              <a:t>, </a:t>
            </a:r>
            <a:r>
              <a:rPr lang="en-US" dirty="0" smtClean="0"/>
              <a:t>test </a:t>
            </a:r>
            <a:r>
              <a:rPr lang="en-US" dirty="0"/>
              <a:t>whether or not all the means are equal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2 or more factors</a:t>
            </a:r>
          </a:p>
          <a:p>
            <a:pPr lvl="2"/>
            <a:r>
              <a:rPr lang="en-US" dirty="0"/>
              <a:t>Test for presences of interactions </a:t>
            </a:r>
            <a:r>
              <a:rPr lang="en-US" dirty="0" smtClean="0"/>
              <a:t>first</a:t>
            </a:r>
          </a:p>
          <a:p>
            <a:pPr lvl="3"/>
            <a:r>
              <a:rPr lang="en-US" dirty="0" smtClean="0"/>
              <a:t> If significant report simple effects </a:t>
            </a:r>
          </a:p>
          <a:p>
            <a:pPr lvl="5"/>
            <a:r>
              <a:rPr lang="en-US" dirty="0" smtClean="0"/>
              <a:t>condition on each factor at a time</a:t>
            </a:r>
          </a:p>
          <a:p>
            <a:pPr lvl="3"/>
            <a:r>
              <a:rPr lang="en-US" dirty="0" smtClean="0"/>
              <a:t> If non-significant, remove from model and examine the main effects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Note: </a:t>
            </a:r>
            <a:r>
              <a:rPr lang="en-US" sz="2400" dirty="0" smtClean="0"/>
              <a:t>balanced designs are preferable, same n in every group.</a:t>
            </a:r>
          </a:p>
        </p:txBody>
      </p:sp>
    </p:spTree>
    <p:extLst>
      <p:ext uri="{BB962C8B-B14F-4D97-AF65-F5344CB8AC3E}">
        <p14:creationId xmlns:p14="http://schemas.microsoft.com/office/powerpoint/2010/main" xmlns="" val="3003040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Repeated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are measuring the same subject repeatedly then observations are not independent</a:t>
            </a:r>
          </a:p>
          <a:p>
            <a:pPr lvl="1"/>
            <a:r>
              <a:rPr lang="en-US" dirty="0" smtClean="0"/>
              <a:t>E.g., Measure BP at 1 hour, 2 hours, 4 hours after initiating treatment</a:t>
            </a:r>
          </a:p>
          <a:p>
            <a:r>
              <a:rPr lang="en-US" dirty="0" smtClean="0"/>
              <a:t>We must account for correlation between observations</a:t>
            </a:r>
          </a:p>
          <a:p>
            <a:r>
              <a:rPr lang="en-US" dirty="0" smtClean="0"/>
              <a:t>Try to only perform experiments with one-repeated factor. </a:t>
            </a:r>
          </a:p>
          <a:p>
            <a:pPr lvl="1"/>
            <a:r>
              <a:rPr lang="en-US" dirty="0" smtClean="0"/>
              <a:t>Increasing the # of repeated factors significantly increases the sample size (have to model large correlation structures which require       n</a:t>
            </a:r>
            <a:endParaRPr lang="en-US" dirty="0"/>
          </a:p>
        </p:txBody>
      </p:sp>
      <p:sp>
        <p:nvSpPr>
          <p:cNvPr id="4" name="Up Arrow 3"/>
          <p:cNvSpPr/>
          <p:nvPr/>
        </p:nvSpPr>
        <p:spPr>
          <a:xfrm>
            <a:off x="6075219" y="5801591"/>
            <a:ext cx="228600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75782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Other points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Blinding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Measurements made by people can be influenced by unconscious biases.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Ideally, dissections and measurements should be made </a:t>
            </a:r>
            <a:r>
              <a:rPr lang="en-US" dirty="0" smtClean="0">
                <a:solidFill>
                  <a:schemeClr val="accent1"/>
                </a:solidFill>
              </a:rPr>
              <a:t>without knowledge of the treatment </a:t>
            </a:r>
            <a:r>
              <a:rPr lang="en-US" dirty="0" smtClean="0"/>
              <a:t>applied.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Internal controls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It can be useful to use the subjects themselves as their own controls (e.g., consider the response after vs. before treatment).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Why?  </a:t>
            </a:r>
            <a:r>
              <a:rPr lang="en-US" dirty="0" smtClean="0">
                <a:solidFill>
                  <a:schemeClr val="accent1"/>
                </a:solidFill>
              </a:rPr>
              <a:t>Increased precision. 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6F7D2DB4-4E43-4C2E-94CE-FC61D99A3F16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32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7409" name="Picture 1" descr="C:\Users\cemccra\AppData\Local\Microsoft\Windows\Temporary Internet Files\Content.IE5\H6ET9YFJ\MC90041746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761999"/>
            <a:ext cx="1085554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075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33575" y="2895600"/>
            <a:ext cx="3697288" cy="2370138"/>
            <a:chOff x="1218" y="1824"/>
            <a:chExt cx="2329" cy="1493"/>
          </a:xfrm>
        </p:grpSpPr>
        <p:sp>
          <p:nvSpPr>
            <p:cNvPr id="14414" name="Rectangle 3"/>
            <p:cNvSpPr>
              <a:spLocks noChangeArrowheads="1"/>
            </p:cNvSpPr>
            <p:nvPr/>
          </p:nvSpPr>
          <p:spPr bwMode="auto">
            <a:xfrm>
              <a:off x="1218" y="3246"/>
              <a:ext cx="231" cy="71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5" name="Rectangle 4"/>
            <p:cNvSpPr>
              <a:spLocks noChangeArrowheads="1"/>
            </p:cNvSpPr>
            <p:nvPr/>
          </p:nvSpPr>
          <p:spPr bwMode="auto">
            <a:xfrm>
              <a:off x="1449" y="3166"/>
              <a:ext cx="231" cy="151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6" name="Rectangle 5"/>
            <p:cNvSpPr>
              <a:spLocks noChangeArrowheads="1"/>
            </p:cNvSpPr>
            <p:nvPr/>
          </p:nvSpPr>
          <p:spPr bwMode="auto">
            <a:xfrm>
              <a:off x="1680" y="2944"/>
              <a:ext cx="240" cy="373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7" name="Rectangle 6"/>
            <p:cNvSpPr>
              <a:spLocks noChangeArrowheads="1"/>
            </p:cNvSpPr>
            <p:nvPr/>
          </p:nvSpPr>
          <p:spPr bwMode="auto">
            <a:xfrm>
              <a:off x="1920" y="2721"/>
              <a:ext cx="231" cy="596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8" name="Rectangle 7"/>
            <p:cNvSpPr>
              <a:spLocks noChangeArrowheads="1"/>
            </p:cNvSpPr>
            <p:nvPr/>
          </p:nvSpPr>
          <p:spPr bwMode="auto">
            <a:xfrm>
              <a:off x="2151" y="2419"/>
              <a:ext cx="232" cy="898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9" name="Rectangle 8"/>
            <p:cNvSpPr>
              <a:spLocks noChangeArrowheads="1"/>
            </p:cNvSpPr>
            <p:nvPr/>
          </p:nvSpPr>
          <p:spPr bwMode="auto">
            <a:xfrm>
              <a:off x="2383" y="1824"/>
              <a:ext cx="231" cy="1493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20" name="Rectangle 9"/>
            <p:cNvSpPr>
              <a:spLocks noChangeArrowheads="1"/>
            </p:cNvSpPr>
            <p:nvPr/>
          </p:nvSpPr>
          <p:spPr bwMode="auto">
            <a:xfrm>
              <a:off x="2614" y="2570"/>
              <a:ext cx="240" cy="747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21" name="Rectangle 10"/>
            <p:cNvSpPr>
              <a:spLocks noChangeArrowheads="1"/>
            </p:cNvSpPr>
            <p:nvPr/>
          </p:nvSpPr>
          <p:spPr bwMode="auto">
            <a:xfrm>
              <a:off x="2854" y="2944"/>
              <a:ext cx="231" cy="373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22" name="Rectangle 11"/>
            <p:cNvSpPr>
              <a:spLocks noChangeArrowheads="1"/>
            </p:cNvSpPr>
            <p:nvPr/>
          </p:nvSpPr>
          <p:spPr bwMode="auto">
            <a:xfrm>
              <a:off x="3085" y="3166"/>
              <a:ext cx="231" cy="151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23" name="Rectangle 12"/>
            <p:cNvSpPr>
              <a:spLocks noChangeArrowheads="1"/>
            </p:cNvSpPr>
            <p:nvPr/>
          </p:nvSpPr>
          <p:spPr bwMode="auto">
            <a:xfrm>
              <a:off x="3316" y="3246"/>
              <a:ext cx="231" cy="71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</p:grpSp>
      <p:sp>
        <p:nvSpPr>
          <p:cNvPr id="418829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>
                <a:ea typeface="+mj-ea"/>
              </a:rPr>
              <a:t>Identifying the cut-off to use with a test on the basis of panel analysis: Real case </a:t>
            </a:r>
          </a:p>
        </p:txBody>
      </p:sp>
      <p:sp>
        <p:nvSpPr>
          <p:cNvPr id="14340" name="Text Box 14"/>
          <p:cNvSpPr txBox="1">
            <a:spLocks noChangeArrowheads="1"/>
          </p:cNvSpPr>
          <p:nvPr/>
        </p:nvSpPr>
        <p:spPr bwMode="auto">
          <a:xfrm>
            <a:off x="3657600" y="1982788"/>
            <a:ext cx="1828800" cy="5318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2pPr>
            <a:lvl3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3pPr>
            <a:lvl4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4pPr>
            <a:lvl5pPr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1" charset="0"/>
                <a:ea typeface="ＭＳ Ｐゴシック" pitchFamily="1" charset="-128"/>
              </a:defRPr>
            </a:lvl9pPr>
          </a:lstStyle>
          <a:p>
            <a:pPr algn="ctr"/>
            <a:r>
              <a:rPr lang="en-US" sz="2800" dirty="0">
                <a:latin typeface="Arial" charset="0"/>
              </a:rPr>
              <a:t>Cut-off </a:t>
            </a:r>
            <a:r>
              <a:rPr lang="en-US" dirty="0">
                <a:latin typeface="Arial" charset="0"/>
              </a:rPr>
              <a:t> 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414713" y="2667000"/>
            <a:ext cx="3698875" cy="2617788"/>
            <a:chOff x="2151" y="1686"/>
            <a:chExt cx="2330" cy="1649"/>
          </a:xfrm>
        </p:grpSpPr>
        <p:sp>
          <p:nvSpPr>
            <p:cNvPr id="14404" name="Rectangle 16"/>
            <p:cNvSpPr>
              <a:spLocks noChangeArrowheads="1"/>
            </p:cNvSpPr>
            <p:nvPr/>
          </p:nvSpPr>
          <p:spPr bwMode="auto">
            <a:xfrm>
              <a:off x="2151" y="3264"/>
              <a:ext cx="232" cy="71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05" name="Rectangle 17"/>
            <p:cNvSpPr>
              <a:spLocks noChangeArrowheads="1"/>
            </p:cNvSpPr>
            <p:nvPr/>
          </p:nvSpPr>
          <p:spPr bwMode="auto">
            <a:xfrm>
              <a:off x="2383" y="3168"/>
              <a:ext cx="231" cy="151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06" name="Rectangle 18"/>
            <p:cNvSpPr>
              <a:spLocks noChangeArrowheads="1"/>
            </p:cNvSpPr>
            <p:nvPr/>
          </p:nvSpPr>
          <p:spPr bwMode="auto">
            <a:xfrm>
              <a:off x="2614" y="2928"/>
              <a:ext cx="240" cy="373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07" name="Rectangle 19"/>
            <p:cNvSpPr>
              <a:spLocks noChangeArrowheads="1"/>
            </p:cNvSpPr>
            <p:nvPr/>
          </p:nvSpPr>
          <p:spPr bwMode="auto">
            <a:xfrm>
              <a:off x="2854" y="2210"/>
              <a:ext cx="231" cy="747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08" name="Rectangle 20"/>
            <p:cNvSpPr>
              <a:spLocks noChangeArrowheads="1"/>
            </p:cNvSpPr>
            <p:nvPr/>
          </p:nvSpPr>
          <p:spPr bwMode="auto">
            <a:xfrm>
              <a:off x="3085" y="1686"/>
              <a:ext cx="231" cy="1493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09" name="Rectangle 21"/>
            <p:cNvSpPr>
              <a:spLocks noChangeArrowheads="1"/>
            </p:cNvSpPr>
            <p:nvPr/>
          </p:nvSpPr>
          <p:spPr bwMode="auto">
            <a:xfrm>
              <a:off x="3316" y="2361"/>
              <a:ext cx="231" cy="898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0" name="Rectangle 22"/>
            <p:cNvSpPr>
              <a:spLocks noChangeArrowheads="1"/>
            </p:cNvSpPr>
            <p:nvPr/>
          </p:nvSpPr>
          <p:spPr bwMode="auto">
            <a:xfrm>
              <a:off x="3547" y="2734"/>
              <a:ext cx="231" cy="596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1" name="Rectangle 23"/>
            <p:cNvSpPr>
              <a:spLocks noChangeArrowheads="1"/>
            </p:cNvSpPr>
            <p:nvPr/>
          </p:nvSpPr>
          <p:spPr bwMode="auto">
            <a:xfrm>
              <a:off x="3778" y="2957"/>
              <a:ext cx="241" cy="373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2" name="Rectangle 24"/>
            <p:cNvSpPr>
              <a:spLocks noChangeArrowheads="1"/>
            </p:cNvSpPr>
            <p:nvPr/>
          </p:nvSpPr>
          <p:spPr bwMode="auto">
            <a:xfrm>
              <a:off x="4019" y="3179"/>
              <a:ext cx="231" cy="151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  <p:sp>
          <p:nvSpPr>
            <p:cNvPr id="14413" name="Rectangle 25"/>
            <p:cNvSpPr>
              <a:spLocks noChangeArrowheads="1"/>
            </p:cNvSpPr>
            <p:nvPr/>
          </p:nvSpPr>
          <p:spPr bwMode="auto">
            <a:xfrm>
              <a:off x="4250" y="3259"/>
              <a:ext cx="231" cy="71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Lucida Sans Unicode" pitchFamily="1" charset="0"/>
              </a:endParaRPr>
            </a:p>
          </p:txBody>
        </p:sp>
      </p:grpSp>
      <p:sp>
        <p:nvSpPr>
          <p:cNvPr id="14342" name="Line 26"/>
          <p:cNvSpPr>
            <a:spLocks noChangeShapeType="1"/>
          </p:cNvSpPr>
          <p:nvPr/>
        </p:nvSpPr>
        <p:spPr bwMode="auto">
          <a:xfrm>
            <a:off x="1933575" y="2324100"/>
            <a:ext cx="1588" cy="2962275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27"/>
          <p:cNvSpPr>
            <a:spLocks noChangeShapeType="1"/>
          </p:cNvSpPr>
          <p:nvPr/>
        </p:nvSpPr>
        <p:spPr bwMode="auto">
          <a:xfrm>
            <a:off x="1849438" y="5286375"/>
            <a:ext cx="84137" cy="1588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Line 28"/>
          <p:cNvSpPr>
            <a:spLocks noChangeShapeType="1"/>
          </p:cNvSpPr>
          <p:nvPr/>
        </p:nvSpPr>
        <p:spPr bwMode="auto">
          <a:xfrm>
            <a:off x="1849438" y="4694238"/>
            <a:ext cx="84137" cy="1587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Line 29"/>
          <p:cNvSpPr>
            <a:spLocks noChangeShapeType="1"/>
          </p:cNvSpPr>
          <p:nvPr/>
        </p:nvSpPr>
        <p:spPr bwMode="auto">
          <a:xfrm>
            <a:off x="1849438" y="4100513"/>
            <a:ext cx="84137" cy="1587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6" name="Line 30"/>
          <p:cNvSpPr>
            <a:spLocks noChangeShapeType="1"/>
          </p:cNvSpPr>
          <p:nvPr/>
        </p:nvSpPr>
        <p:spPr bwMode="auto">
          <a:xfrm>
            <a:off x="1849438" y="3508375"/>
            <a:ext cx="84137" cy="1588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7" name="Line 31"/>
          <p:cNvSpPr>
            <a:spLocks noChangeShapeType="1"/>
          </p:cNvSpPr>
          <p:nvPr/>
        </p:nvSpPr>
        <p:spPr bwMode="auto">
          <a:xfrm>
            <a:off x="1849438" y="2916238"/>
            <a:ext cx="84137" cy="1587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32"/>
          <p:cNvSpPr>
            <a:spLocks noChangeShapeType="1"/>
          </p:cNvSpPr>
          <p:nvPr/>
        </p:nvSpPr>
        <p:spPr bwMode="auto">
          <a:xfrm>
            <a:off x="1849438" y="2324100"/>
            <a:ext cx="84137" cy="1588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Line 33"/>
          <p:cNvSpPr>
            <a:spLocks noChangeShapeType="1"/>
          </p:cNvSpPr>
          <p:nvPr/>
        </p:nvSpPr>
        <p:spPr bwMode="auto">
          <a:xfrm flipV="1">
            <a:off x="1933575" y="5286375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Line 34"/>
          <p:cNvSpPr>
            <a:spLocks noChangeShapeType="1"/>
          </p:cNvSpPr>
          <p:nvPr/>
        </p:nvSpPr>
        <p:spPr bwMode="auto">
          <a:xfrm flipV="1">
            <a:off x="2300288" y="5286375"/>
            <a:ext cx="1587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1" name="Line 35"/>
          <p:cNvSpPr>
            <a:spLocks noChangeShapeType="1"/>
          </p:cNvSpPr>
          <p:nvPr/>
        </p:nvSpPr>
        <p:spPr bwMode="auto">
          <a:xfrm flipV="1">
            <a:off x="2667000" y="5286375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2" name="Line 36"/>
          <p:cNvSpPr>
            <a:spLocks noChangeShapeType="1"/>
          </p:cNvSpPr>
          <p:nvPr/>
        </p:nvSpPr>
        <p:spPr bwMode="auto">
          <a:xfrm flipV="1">
            <a:off x="3048000" y="5286375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3" name="Line 37"/>
          <p:cNvSpPr>
            <a:spLocks noChangeShapeType="1"/>
          </p:cNvSpPr>
          <p:nvPr/>
        </p:nvSpPr>
        <p:spPr bwMode="auto">
          <a:xfrm flipV="1">
            <a:off x="3414713" y="5286375"/>
            <a:ext cx="1587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4" name="Line 38"/>
          <p:cNvSpPr>
            <a:spLocks noChangeShapeType="1"/>
          </p:cNvSpPr>
          <p:nvPr/>
        </p:nvSpPr>
        <p:spPr bwMode="auto">
          <a:xfrm flipV="1">
            <a:off x="3783013" y="5286375"/>
            <a:ext cx="1587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Line 39"/>
          <p:cNvSpPr>
            <a:spLocks noChangeShapeType="1"/>
          </p:cNvSpPr>
          <p:nvPr/>
        </p:nvSpPr>
        <p:spPr bwMode="auto">
          <a:xfrm flipV="1">
            <a:off x="4149725" y="5286375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Line 40"/>
          <p:cNvSpPr>
            <a:spLocks noChangeShapeType="1"/>
          </p:cNvSpPr>
          <p:nvPr/>
        </p:nvSpPr>
        <p:spPr bwMode="auto">
          <a:xfrm flipV="1">
            <a:off x="4530725" y="5286375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Line 41"/>
          <p:cNvSpPr>
            <a:spLocks noChangeShapeType="1"/>
          </p:cNvSpPr>
          <p:nvPr/>
        </p:nvSpPr>
        <p:spPr bwMode="auto">
          <a:xfrm flipV="1">
            <a:off x="4897438" y="5286375"/>
            <a:ext cx="1587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8" name="Line 42"/>
          <p:cNvSpPr>
            <a:spLocks noChangeShapeType="1"/>
          </p:cNvSpPr>
          <p:nvPr/>
        </p:nvSpPr>
        <p:spPr bwMode="auto">
          <a:xfrm flipV="1">
            <a:off x="5264150" y="5286375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9" name="Line 43"/>
          <p:cNvSpPr>
            <a:spLocks noChangeShapeType="1"/>
          </p:cNvSpPr>
          <p:nvPr/>
        </p:nvSpPr>
        <p:spPr bwMode="auto">
          <a:xfrm flipV="1">
            <a:off x="5638800" y="5257800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0" name="Line 44"/>
          <p:cNvSpPr>
            <a:spLocks noChangeShapeType="1"/>
          </p:cNvSpPr>
          <p:nvPr/>
        </p:nvSpPr>
        <p:spPr bwMode="auto">
          <a:xfrm flipV="1">
            <a:off x="5997575" y="5286375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1" name="Line 45"/>
          <p:cNvSpPr>
            <a:spLocks noChangeShapeType="1"/>
          </p:cNvSpPr>
          <p:nvPr/>
        </p:nvSpPr>
        <p:spPr bwMode="auto">
          <a:xfrm flipV="1">
            <a:off x="6380163" y="5286375"/>
            <a:ext cx="1587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2" name="Line 46"/>
          <p:cNvSpPr>
            <a:spLocks noChangeShapeType="1"/>
          </p:cNvSpPr>
          <p:nvPr/>
        </p:nvSpPr>
        <p:spPr bwMode="auto">
          <a:xfrm flipV="1">
            <a:off x="6746875" y="5286375"/>
            <a:ext cx="1588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Line 47"/>
          <p:cNvSpPr>
            <a:spLocks noChangeShapeType="1"/>
          </p:cNvSpPr>
          <p:nvPr/>
        </p:nvSpPr>
        <p:spPr bwMode="auto">
          <a:xfrm flipV="1">
            <a:off x="7113588" y="5286375"/>
            <a:ext cx="1587" cy="6985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4" name="Rectangle 48"/>
          <p:cNvSpPr>
            <a:spLocks noChangeArrowheads="1"/>
          </p:cNvSpPr>
          <p:nvPr/>
        </p:nvSpPr>
        <p:spPr bwMode="auto">
          <a:xfrm>
            <a:off x="1558925" y="5108575"/>
            <a:ext cx="1698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 Black" pitchFamily="1" charset="0"/>
              </a:rPr>
              <a:t>0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65" name="Rectangle 49"/>
          <p:cNvSpPr>
            <a:spLocks noChangeArrowheads="1"/>
          </p:cNvSpPr>
          <p:nvPr/>
        </p:nvSpPr>
        <p:spPr bwMode="auto">
          <a:xfrm>
            <a:off x="1558925" y="4516438"/>
            <a:ext cx="1698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 Black" pitchFamily="1" charset="0"/>
              </a:rPr>
              <a:t>5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66" name="Rectangle 50"/>
          <p:cNvSpPr>
            <a:spLocks noChangeArrowheads="1"/>
          </p:cNvSpPr>
          <p:nvPr/>
        </p:nvSpPr>
        <p:spPr bwMode="auto">
          <a:xfrm>
            <a:off x="1389063" y="3922713"/>
            <a:ext cx="33813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 Black" pitchFamily="1" charset="0"/>
              </a:rPr>
              <a:t>10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67" name="Rectangle 51"/>
          <p:cNvSpPr>
            <a:spLocks noChangeArrowheads="1"/>
          </p:cNvSpPr>
          <p:nvPr/>
        </p:nvSpPr>
        <p:spPr bwMode="auto">
          <a:xfrm>
            <a:off x="1389063" y="3330575"/>
            <a:ext cx="33813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 Black" pitchFamily="1" charset="0"/>
              </a:rPr>
              <a:t>15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68" name="Rectangle 52"/>
          <p:cNvSpPr>
            <a:spLocks noChangeArrowheads="1"/>
          </p:cNvSpPr>
          <p:nvPr/>
        </p:nvSpPr>
        <p:spPr bwMode="auto">
          <a:xfrm>
            <a:off x="1389063" y="2738438"/>
            <a:ext cx="33813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 Black" pitchFamily="1" charset="0"/>
              </a:rPr>
              <a:t>20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69" name="Rectangle 53"/>
          <p:cNvSpPr>
            <a:spLocks noChangeArrowheads="1"/>
          </p:cNvSpPr>
          <p:nvPr/>
        </p:nvSpPr>
        <p:spPr bwMode="auto">
          <a:xfrm>
            <a:off x="1389063" y="2146300"/>
            <a:ext cx="33813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 Black" pitchFamily="1" charset="0"/>
              </a:rPr>
              <a:t>25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0" name="Rectangle 54"/>
          <p:cNvSpPr>
            <a:spLocks noChangeArrowheads="1"/>
          </p:cNvSpPr>
          <p:nvPr/>
        </p:nvSpPr>
        <p:spPr bwMode="auto">
          <a:xfrm>
            <a:off x="2066925" y="5491163"/>
            <a:ext cx="1349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1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1" name="Rectangle 55"/>
          <p:cNvSpPr>
            <a:spLocks noChangeArrowheads="1"/>
          </p:cNvSpPr>
          <p:nvPr/>
        </p:nvSpPr>
        <p:spPr bwMode="auto">
          <a:xfrm>
            <a:off x="2433638" y="5491163"/>
            <a:ext cx="1349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2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2" name="Rectangle 56"/>
          <p:cNvSpPr>
            <a:spLocks noChangeArrowheads="1"/>
          </p:cNvSpPr>
          <p:nvPr/>
        </p:nvSpPr>
        <p:spPr bwMode="auto">
          <a:xfrm>
            <a:off x="2814638" y="5491163"/>
            <a:ext cx="1349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3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3" name="Rectangle 57"/>
          <p:cNvSpPr>
            <a:spLocks noChangeArrowheads="1"/>
          </p:cNvSpPr>
          <p:nvPr/>
        </p:nvSpPr>
        <p:spPr bwMode="auto">
          <a:xfrm>
            <a:off x="3181350" y="5491163"/>
            <a:ext cx="1349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4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4" name="Rectangle 58"/>
          <p:cNvSpPr>
            <a:spLocks noChangeArrowheads="1"/>
          </p:cNvSpPr>
          <p:nvPr/>
        </p:nvSpPr>
        <p:spPr bwMode="auto">
          <a:xfrm>
            <a:off x="3548063" y="5491163"/>
            <a:ext cx="1349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5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5" name="Rectangle 59"/>
          <p:cNvSpPr>
            <a:spLocks noChangeArrowheads="1"/>
          </p:cNvSpPr>
          <p:nvPr/>
        </p:nvSpPr>
        <p:spPr bwMode="auto">
          <a:xfrm>
            <a:off x="3916363" y="5491163"/>
            <a:ext cx="1349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6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6" name="Rectangle 60"/>
          <p:cNvSpPr>
            <a:spLocks noChangeArrowheads="1"/>
          </p:cNvSpPr>
          <p:nvPr/>
        </p:nvSpPr>
        <p:spPr bwMode="auto">
          <a:xfrm>
            <a:off x="4283075" y="5491163"/>
            <a:ext cx="1349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7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7" name="Rectangle 61"/>
          <p:cNvSpPr>
            <a:spLocks noChangeArrowheads="1"/>
          </p:cNvSpPr>
          <p:nvPr/>
        </p:nvSpPr>
        <p:spPr bwMode="auto">
          <a:xfrm>
            <a:off x="4664075" y="5491163"/>
            <a:ext cx="1349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8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8" name="Rectangle 62"/>
          <p:cNvSpPr>
            <a:spLocks noChangeArrowheads="1"/>
          </p:cNvSpPr>
          <p:nvPr/>
        </p:nvSpPr>
        <p:spPr bwMode="auto">
          <a:xfrm>
            <a:off x="5030788" y="5491163"/>
            <a:ext cx="1349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9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79" name="Rectangle 63"/>
          <p:cNvSpPr>
            <a:spLocks noChangeArrowheads="1"/>
          </p:cNvSpPr>
          <p:nvPr/>
        </p:nvSpPr>
        <p:spPr bwMode="auto">
          <a:xfrm>
            <a:off x="5327650" y="5491163"/>
            <a:ext cx="27146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10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80" name="Rectangle 64"/>
          <p:cNvSpPr>
            <a:spLocks noChangeArrowheads="1"/>
          </p:cNvSpPr>
          <p:nvPr/>
        </p:nvSpPr>
        <p:spPr bwMode="auto">
          <a:xfrm>
            <a:off x="5694363" y="5491163"/>
            <a:ext cx="271462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11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81" name="Rectangle 65"/>
          <p:cNvSpPr>
            <a:spLocks noChangeArrowheads="1"/>
          </p:cNvSpPr>
          <p:nvPr/>
        </p:nvSpPr>
        <p:spPr bwMode="auto">
          <a:xfrm>
            <a:off x="6061075" y="5491163"/>
            <a:ext cx="27146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12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82" name="Rectangle 66"/>
          <p:cNvSpPr>
            <a:spLocks noChangeArrowheads="1"/>
          </p:cNvSpPr>
          <p:nvPr/>
        </p:nvSpPr>
        <p:spPr bwMode="auto">
          <a:xfrm>
            <a:off x="6442075" y="5491163"/>
            <a:ext cx="27146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13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83" name="Rectangle 67"/>
          <p:cNvSpPr>
            <a:spLocks noChangeArrowheads="1"/>
          </p:cNvSpPr>
          <p:nvPr/>
        </p:nvSpPr>
        <p:spPr bwMode="auto">
          <a:xfrm>
            <a:off x="6808788" y="5491163"/>
            <a:ext cx="271462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14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84" name="Rectangle 68"/>
          <p:cNvSpPr>
            <a:spLocks noChangeArrowheads="1"/>
          </p:cNvSpPr>
          <p:nvPr/>
        </p:nvSpPr>
        <p:spPr bwMode="auto">
          <a:xfrm>
            <a:off x="3082925" y="5884863"/>
            <a:ext cx="294640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 Black" pitchFamily="1" charset="0"/>
              </a:rPr>
              <a:t>Possible values of the test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85" name="Rectangle 69"/>
          <p:cNvSpPr>
            <a:spLocks noChangeArrowheads="1"/>
          </p:cNvSpPr>
          <p:nvPr/>
        </p:nvSpPr>
        <p:spPr bwMode="auto">
          <a:xfrm rot="-5400000">
            <a:off x="257969" y="3645694"/>
            <a:ext cx="178435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 Black" pitchFamily="1" charset="0"/>
              </a:rPr>
              <a:t>Number of tests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86" name="Rectangle 70"/>
          <p:cNvSpPr>
            <a:spLocks noChangeArrowheads="1"/>
          </p:cNvSpPr>
          <p:nvPr/>
        </p:nvSpPr>
        <p:spPr bwMode="auto">
          <a:xfrm>
            <a:off x="7310438" y="3479800"/>
            <a:ext cx="227012" cy="225425"/>
          </a:xfrm>
          <a:prstGeom prst="rect">
            <a:avLst/>
          </a:prstGeom>
          <a:solidFill>
            <a:srgbClr val="3333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Lucida Sans Unicode" pitchFamily="1" charset="0"/>
            </a:endParaRPr>
          </a:p>
        </p:txBody>
      </p:sp>
      <p:sp>
        <p:nvSpPr>
          <p:cNvPr id="14387" name="Rectangle 71"/>
          <p:cNvSpPr>
            <a:spLocks noChangeArrowheads="1"/>
          </p:cNvSpPr>
          <p:nvPr/>
        </p:nvSpPr>
        <p:spPr bwMode="auto">
          <a:xfrm>
            <a:off x="7613650" y="3429000"/>
            <a:ext cx="6064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 Black" pitchFamily="1" charset="0"/>
              </a:rPr>
              <a:t>Sick</a:t>
            </a:r>
            <a:endParaRPr lang="en-US">
              <a:latin typeface="Lucida Sans Unicode" pitchFamily="1" charset="0"/>
            </a:endParaRPr>
          </a:p>
        </p:txBody>
      </p:sp>
      <p:sp>
        <p:nvSpPr>
          <p:cNvPr id="14388" name="Rectangle 72"/>
          <p:cNvSpPr>
            <a:spLocks noChangeArrowheads="1"/>
          </p:cNvSpPr>
          <p:nvPr/>
        </p:nvSpPr>
        <p:spPr bwMode="auto">
          <a:xfrm>
            <a:off x="7310438" y="3903663"/>
            <a:ext cx="227012" cy="2254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Lucida Sans Unicode" pitchFamily="1" charset="0"/>
            </a:endParaRPr>
          </a:p>
        </p:txBody>
      </p:sp>
      <p:sp>
        <p:nvSpPr>
          <p:cNvPr id="14389" name="Rectangle 73"/>
          <p:cNvSpPr>
            <a:spLocks noChangeArrowheads="1"/>
          </p:cNvSpPr>
          <p:nvPr/>
        </p:nvSpPr>
        <p:spPr bwMode="auto">
          <a:xfrm>
            <a:off x="7613650" y="3852863"/>
            <a:ext cx="592138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Arial Black" pitchFamily="1" charset="0"/>
              </a:rPr>
              <a:t>Well</a:t>
            </a:r>
            <a:endParaRPr lang="en-US">
              <a:latin typeface="Lucida Sans Unicode" pitchFamily="1" charset="0"/>
            </a:endParaRPr>
          </a:p>
        </p:txBody>
      </p:sp>
      <p:grpSp>
        <p:nvGrpSpPr>
          <p:cNvPr id="4" name="Group 74"/>
          <p:cNvGrpSpPr>
            <a:grpSpLocks/>
          </p:cNvGrpSpPr>
          <p:nvPr/>
        </p:nvGrpSpPr>
        <p:grpSpPr bwMode="auto">
          <a:xfrm>
            <a:off x="1981200" y="3505200"/>
            <a:ext cx="1295400" cy="1143000"/>
            <a:chOff x="1248" y="2400"/>
            <a:chExt cx="816" cy="720"/>
          </a:xfrm>
        </p:grpSpPr>
        <p:sp>
          <p:nvSpPr>
            <p:cNvPr id="14402" name="Text Box 75"/>
            <p:cNvSpPr txBox="1">
              <a:spLocks noChangeArrowheads="1"/>
            </p:cNvSpPr>
            <p:nvPr/>
          </p:nvSpPr>
          <p:spPr bwMode="auto">
            <a:xfrm>
              <a:off x="1248" y="2400"/>
              <a:ext cx="816" cy="45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2pPr>
              <a:lvl3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3pPr>
              <a:lvl4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4pPr>
              <a:lvl5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9pPr>
            </a:lstStyle>
            <a:p>
              <a:pPr algn="ctr"/>
              <a:r>
                <a:rPr lang="en-US" sz="2000">
                  <a:latin typeface="Arial" charset="0"/>
                </a:rPr>
                <a:t>True negatives</a:t>
              </a:r>
            </a:p>
          </p:txBody>
        </p:sp>
        <p:sp>
          <p:nvSpPr>
            <p:cNvPr id="14403" name="Line 76"/>
            <p:cNvSpPr>
              <a:spLocks noChangeShapeType="1"/>
            </p:cNvSpPr>
            <p:nvPr/>
          </p:nvSpPr>
          <p:spPr bwMode="auto">
            <a:xfrm>
              <a:off x="1584" y="2832"/>
              <a:ext cx="240" cy="288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77"/>
          <p:cNvGrpSpPr>
            <a:grpSpLocks/>
          </p:cNvGrpSpPr>
          <p:nvPr/>
        </p:nvGrpSpPr>
        <p:grpSpPr bwMode="auto">
          <a:xfrm>
            <a:off x="2362200" y="2690813"/>
            <a:ext cx="1676400" cy="2338387"/>
            <a:chOff x="1488" y="1695"/>
            <a:chExt cx="1056" cy="1473"/>
          </a:xfrm>
        </p:grpSpPr>
        <p:sp>
          <p:nvSpPr>
            <p:cNvPr id="14400" name="Text Box 78"/>
            <p:cNvSpPr txBox="1">
              <a:spLocks noChangeArrowheads="1"/>
            </p:cNvSpPr>
            <p:nvPr/>
          </p:nvSpPr>
          <p:spPr bwMode="auto">
            <a:xfrm>
              <a:off x="1488" y="1695"/>
              <a:ext cx="864" cy="45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2pPr>
              <a:lvl3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3pPr>
              <a:lvl4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4pPr>
              <a:lvl5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9pPr>
            </a:lstStyle>
            <a:p>
              <a:pPr algn="ctr"/>
              <a:r>
                <a:rPr lang="en-US" sz="2000" b="1">
                  <a:solidFill>
                    <a:srgbClr val="FF0000"/>
                  </a:solidFill>
                  <a:latin typeface="Arial" charset="0"/>
                </a:rPr>
                <a:t>False negatives</a:t>
              </a:r>
              <a:endParaRPr lang="en-US" sz="2000">
                <a:latin typeface="Arial" charset="0"/>
              </a:endParaRPr>
            </a:p>
          </p:txBody>
        </p:sp>
        <p:sp>
          <p:nvSpPr>
            <p:cNvPr id="14401" name="Line 79"/>
            <p:cNvSpPr>
              <a:spLocks noChangeShapeType="1"/>
            </p:cNvSpPr>
            <p:nvPr/>
          </p:nvSpPr>
          <p:spPr bwMode="auto">
            <a:xfrm>
              <a:off x="1920" y="2160"/>
              <a:ext cx="624" cy="1008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6019800" y="4314825"/>
            <a:ext cx="2362200" cy="714375"/>
            <a:chOff x="3792" y="2718"/>
            <a:chExt cx="1488" cy="450"/>
          </a:xfrm>
        </p:grpSpPr>
        <p:sp>
          <p:nvSpPr>
            <p:cNvPr id="14398" name="Text Box 81"/>
            <p:cNvSpPr txBox="1">
              <a:spLocks noChangeArrowheads="1"/>
            </p:cNvSpPr>
            <p:nvPr/>
          </p:nvSpPr>
          <p:spPr bwMode="auto">
            <a:xfrm>
              <a:off x="4512" y="2718"/>
              <a:ext cx="768" cy="45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2pPr>
              <a:lvl3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3pPr>
              <a:lvl4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4pPr>
              <a:lvl5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9pPr>
            </a:lstStyle>
            <a:p>
              <a:pPr algn="ctr"/>
              <a:r>
                <a:rPr lang="en-US" sz="2000">
                  <a:latin typeface="Arial" charset="0"/>
                </a:rPr>
                <a:t>True positives</a:t>
              </a:r>
            </a:p>
          </p:txBody>
        </p:sp>
        <p:sp>
          <p:nvSpPr>
            <p:cNvPr id="14399" name="Line 82"/>
            <p:cNvSpPr>
              <a:spLocks noChangeShapeType="1"/>
            </p:cNvSpPr>
            <p:nvPr/>
          </p:nvSpPr>
          <p:spPr bwMode="auto">
            <a:xfrm flipH="1">
              <a:off x="3792" y="2928"/>
              <a:ext cx="768" cy="24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83"/>
          <p:cNvGrpSpPr>
            <a:grpSpLocks/>
          </p:cNvGrpSpPr>
          <p:nvPr/>
        </p:nvGrpSpPr>
        <p:grpSpPr bwMode="auto">
          <a:xfrm>
            <a:off x="5029200" y="2743200"/>
            <a:ext cx="2209800" cy="2133600"/>
            <a:chOff x="3168" y="1728"/>
            <a:chExt cx="1392" cy="1344"/>
          </a:xfrm>
        </p:grpSpPr>
        <p:sp>
          <p:nvSpPr>
            <p:cNvPr id="14396" name="Text Box 84"/>
            <p:cNvSpPr txBox="1">
              <a:spLocks noChangeArrowheads="1"/>
            </p:cNvSpPr>
            <p:nvPr/>
          </p:nvSpPr>
          <p:spPr bwMode="auto">
            <a:xfrm>
              <a:off x="3600" y="1728"/>
              <a:ext cx="960" cy="45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2pPr>
              <a:lvl3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3pPr>
              <a:lvl4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4pPr>
              <a:lvl5pPr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1" charset="0"/>
                  <a:ea typeface="ＭＳ Ｐゴシック" pitchFamily="1" charset="-128"/>
                </a:defRPr>
              </a:lvl9pPr>
            </a:lstStyle>
            <a:p>
              <a:pPr algn="ctr"/>
              <a:r>
                <a:rPr lang="en-US" sz="2000" b="1">
                  <a:solidFill>
                    <a:srgbClr val="FF0000"/>
                  </a:solidFill>
                  <a:latin typeface="Arial" charset="0"/>
                </a:rPr>
                <a:t>False positives</a:t>
              </a:r>
            </a:p>
          </p:txBody>
        </p:sp>
        <p:sp>
          <p:nvSpPr>
            <p:cNvPr id="14397" name="Line 85"/>
            <p:cNvSpPr>
              <a:spLocks noChangeShapeType="1"/>
            </p:cNvSpPr>
            <p:nvPr/>
          </p:nvSpPr>
          <p:spPr bwMode="auto">
            <a:xfrm flipH="1">
              <a:off x="3168" y="2256"/>
              <a:ext cx="768" cy="816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94" name="Line 86"/>
          <p:cNvSpPr>
            <a:spLocks noChangeShapeType="1"/>
          </p:cNvSpPr>
          <p:nvPr/>
        </p:nvSpPr>
        <p:spPr bwMode="auto">
          <a:xfrm>
            <a:off x="4572000" y="2590800"/>
            <a:ext cx="0" cy="7620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95" name="Line 87"/>
          <p:cNvSpPr>
            <a:spLocks noChangeShapeType="1"/>
          </p:cNvSpPr>
          <p:nvPr/>
        </p:nvSpPr>
        <p:spPr bwMode="auto">
          <a:xfrm>
            <a:off x="1933575" y="5257800"/>
            <a:ext cx="5208588" cy="1588"/>
          </a:xfrm>
          <a:prstGeom prst="line">
            <a:avLst/>
          </a:prstGeom>
          <a:noFill/>
          <a:ln w="889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843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ea typeface="+mj-ea"/>
              </a:rPr>
              <a:t>Characteristics of a diagnostic test </a:t>
            </a:r>
            <a:endParaRPr lang="en-GB" dirty="0">
              <a:ea typeface="+mj-ea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1524000"/>
            <a:ext cx="8399463" cy="4711700"/>
          </a:xfrm>
        </p:spPr>
        <p:txBody>
          <a:bodyPr/>
          <a:lstStyle/>
          <a:p>
            <a:r>
              <a:rPr lang="en-GB" smtClean="0"/>
              <a:t>Sensitivity and specificity matter to laboratory specialists</a:t>
            </a:r>
          </a:p>
          <a:p>
            <a:pPr lvl="1"/>
            <a:r>
              <a:rPr lang="en-GB" smtClean="0"/>
              <a:t>Studied on panels of positives and negatives </a:t>
            </a:r>
          </a:p>
          <a:p>
            <a:pPr lvl="1"/>
            <a:r>
              <a:rPr lang="en-GB" smtClean="0"/>
              <a:t>Look into the intrinsic characteristics of the test:</a:t>
            </a:r>
          </a:p>
          <a:p>
            <a:pPr lvl="2"/>
            <a:r>
              <a:rPr lang="en-GB" smtClean="0"/>
              <a:t>Capacity to pick affected</a:t>
            </a:r>
          </a:p>
          <a:p>
            <a:pPr lvl="2"/>
            <a:r>
              <a:rPr lang="en-GB" smtClean="0"/>
              <a:t>Capacity to pick non affected</a:t>
            </a:r>
          </a:p>
          <a:p>
            <a:r>
              <a:rPr lang="en-GB" smtClean="0"/>
              <a:t>Predictive values matter to clinicians</a:t>
            </a:r>
          </a:p>
          <a:p>
            <a:pPr lvl="1"/>
            <a:r>
              <a:rPr lang="en-GB" smtClean="0"/>
              <a:t>Studied on homogeneous populations</a:t>
            </a:r>
          </a:p>
          <a:p>
            <a:pPr lvl="1"/>
            <a:r>
              <a:rPr lang="en-GB" smtClean="0"/>
              <a:t>Look into the performance of the test in real life:</a:t>
            </a:r>
          </a:p>
          <a:p>
            <a:pPr lvl="2"/>
            <a:r>
              <a:rPr lang="en-GB" smtClean="0"/>
              <a:t>What to make of a positive test</a:t>
            </a:r>
          </a:p>
          <a:p>
            <a:pPr lvl="2"/>
            <a:r>
              <a:rPr lang="en-GB" smtClean="0"/>
              <a:t>What to make of a negative test</a:t>
            </a:r>
          </a:p>
        </p:txBody>
      </p:sp>
    </p:spTree>
    <p:extLst>
      <p:ext uri="{BB962C8B-B14F-4D97-AF65-F5344CB8AC3E}">
        <p14:creationId xmlns:p14="http://schemas.microsoft.com/office/powerpoint/2010/main" xmlns="" val="411449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Summary of Experimental Design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851150"/>
            <a:ext cx="3581400" cy="3506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0070C0"/>
                </a:solidFill>
              </a:rPr>
              <a:t>Unbiased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Randomization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Blinding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0070C0"/>
                </a:solidFill>
              </a:rPr>
              <a:t>High precision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Uniform material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Replication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Stratification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0070C0"/>
                </a:solidFill>
              </a:rPr>
              <a:t>Simple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Protect against mistakes</a:t>
            </a:r>
          </a:p>
          <a:p>
            <a:pPr lvl="1" eaLnBrk="1" hangingPunct="1">
              <a:lnSpc>
                <a:spcPct val="90000"/>
              </a:lnSpc>
            </a:pPr>
            <a:endParaRPr lang="en-US" sz="1800" dirty="0" smtClean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2851150"/>
            <a:ext cx="4495800" cy="3430588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0070C0"/>
                </a:solidFill>
              </a:rPr>
              <a:t>Wide range of applicability</a:t>
            </a:r>
          </a:p>
          <a:p>
            <a:pPr lvl="1" eaLnBrk="1" hangingPunct="1"/>
            <a:r>
              <a:rPr lang="en-US" sz="1800" dirty="0" smtClean="0"/>
              <a:t>Deliberate variation</a:t>
            </a:r>
          </a:p>
          <a:p>
            <a:pPr lvl="1" eaLnBrk="1" hangingPunct="1"/>
            <a:r>
              <a:rPr lang="en-US" sz="1800" dirty="0" smtClean="0"/>
              <a:t>Factorial designs</a:t>
            </a:r>
          </a:p>
          <a:p>
            <a:pPr eaLnBrk="1" hangingPunct="1"/>
            <a:r>
              <a:rPr lang="en-US" sz="2400" dirty="0" smtClean="0">
                <a:solidFill>
                  <a:srgbClr val="0070C0"/>
                </a:solidFill>
              </a:rPr>
              <a:t>Able to estimate uncertainty</a:t>
            </a:r>
          </a:p>
          <a:p>
            <a:pPr lvl="1" eaLnBrk="1" hangingPunct="1"/>
            <a:r>
              <a:rPr lang="en-US" sz="1800" dirty="0" smtClean="0"/>
              <a:t>Replication</a:t>
            </a:r>
          </a:p>
          <a:p>
            <a:pPr lvl="1" eaLnBrk="1" hangingPunct="1"/>
            <a:r>
              <a:rPr lang="en-US" sz="1800" dirty="0" smtClean="0"/>
              <a:t>Randomization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533400" y="2211388"/>
            <a:ext cx="617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Arial" charset="0"/>
              </a:rPr>
              <a:t>Characteristics of good experiments</a:t>
            </a:r>
            <a:r>
              <a:rPr lang="en-US" sz="2800" dirty="0">
                <a:solidFill>
                  <a:srgbClr val="FFFF66"/>
                </a:solidFill>
                <a:latin typeface="Arial" charset="0"/>
              </a:rPr>
              <a:t>: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DA27198D-126C-4E2A-8316-2823915D9CCC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35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42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Sample size determination</a:t>
            </a:r>
          </a:p>
        </p:txBody>
      </p:sp>
      <p:sp>
        <p:nvSpPr>
          <p:cNvPr id="65539" name="Text Box 5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C58D22C8-BFD1-4292-894F-D9FF3BEC903C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36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4345" name="Picture 9" descr="http://scientopia.org/blogs/scicurious/files/2012/01/rats-togeth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3255" y="3559656"/>
            <a:ext cx="3886200" cy="31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09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0" descr="C:\Karl\HumaneScience\Figs\sampsize01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4879975" y="2438400"/>
            <a:ext cx="3886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2251075" y="533400"/>
            <a:ext cx="5257800" cy="1371600"/>
          </a:xfrm>
        </p:spPr>
        <p:txBody>
          <a:bodyPr/>
          <a:lstStyle/>
          <a:p>
            <a:pPr eaLnBrk="1" hangingPunct="1"/>
            <a:r>
              <a:rPr lang="en-US" dirty="0" smtClean="0"/>
              <a:t>Significance test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38100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Compare the BP of 6 rats fed salt water to 6 rats fed plain water.</a:t>
            </a:r>
          </a:p>
          <a:p>
            <a:pPr eaLnBrk="1" hangingPunct="1">
              <a:lnSpc>
                <a:spcPct val="90000"/>
              </a:lnSpc>
              <a:spcBef>
                <a:spcPct val="100000"/>
              </a:spcBef>
            </a:pPr>
            <a:r>
              <a:rPr lang="en-US" sz="2000" dirty="0" smtClean="0">
                <a:sym typeface="Symbol" pitchFamily="1" charset="2"/>
              </a:rPr>
              <a:t> </a:t>
            </a:r>
            <a:r>
              <a:rPr lang="en-US" sz="2000" dirty="0" smtClean="0">
                <a:solidFill>
                  <a:srgbClr val="FF0000"/>
                </a:solidFill>
                <a:sym typeface="Symbol" pitchFamily="1" charset="2"/>
              </a:rPr>
              <a:t>= true difference </a:t>
            </a:r>
            <a:r>
              <a:rPr lang="en-US" sz="2000" dirty="0" smtClean="0">
                <a:sym typeface="Symbol" pitchFamily="1" charset="2"/>
              </a:rPr>
              <a:t>in average BP (the treatment effect).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ym typeface="Symbol" pitchFamily="1" charset="2"/>
              </a:rPr>
              <a:t>H</a:t>
            </a:r>
            <a:r>
              <a:rPr lang="en-US" sz="2000" baseline="-25000" dirty="0" smtClean="0">
                <a:sym typeface="Symbol" pitchFamily="1" charset="2"/>
              </a:rPr>
              <a:t>0</a:t>
            </a:r>
            <a:r>
              <a:rPr lang="en-US" sz="2000" dirty="0" smtClean="0">
                <a:sym typeface="Symbol" pitchFamily="1" charset="2"/>
              </a:rPr>
              <a:t>:  = 0 (i.e., no effect)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ym typeface="Symbol" pitchFamily="1" charset="2"/>
              </a:rPr>
              <a:t>Test statistic, </a:t>
            </a:r>
            <a:r>
              <a:rPr lang="en-US" sz="2000" dirty="0" smtClean="0">
                <a:solidFill>
                  <a:srgbClr val="FF0000"/>
                </a:solidFill>
              </a:rPr>
              <a:t>D</a:t>
            </a:r>
            <a:r>
              <a:rPr lang="en-US" sz="2000" dirty="0" smtClean="0">
                <a:sym typeface="Symbol" pitchFamily="1" charset="2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ym typeface="Symbol" pitchFamily="1" charset="2"/>
              </a:rPr>
              <a:t>If |</a:t>
            </a:r>
            <a:r>
              <a:rPr lang="en-US" sz="2000" dirty="0" smtClean="0">
                <a:solidFill>
                  <a:srgbClr val="FF0000"/>
                </a:solidFill>
              </a:rPr>
              <a:t>D</a:t>
            </a:r>
            <a:r>
              <a:rPr lang="en-US" sz="2000" dirty="0" smtClean="0">
                <a:sym typeface="Symbol" pitchFamily="1" charset="2"/>
              </a:rPr>
              <a:t>| &gt; </a:t>
            </a:r>
            <a:r>
              <a:rPr lang="en-US" sz="2000" dirty="0" smtClean="0">
                <a:solidFill>
                  <a:srgbClr val="0070C0"/>
                </a:solidFill>
                <a:sym typeface="Symbol" pitchFamily="1" charset="2"/>
              </a:rPr>
              <a:t>C</a:t>
            </a:r>
            <a:r>
              <a:rPr lang="en-US" sz="2000" dirty="0" smtClean="0">
                <a:sym typeface="Symbol" pitchFamily="1" charset="2"/>
              </a:rPr>
              <a:t>, reject H</a:t>
            </a:r>
            <a:r>
              <a:rPr lang="en-US" sz="2000" baseline="-25000" dirty="0" smtClean="0">
                <a:sym typeface="Symbol" pitchFamily="1" charset="2"/>
              </a:rPr>
              <a:t>0</a:t>
            </a:r>
            <a:r>
              <a:rPr lang="en-US" sz="2000" dirty="0" smtClean="0">
                <a:sym typeface="Symbol" pitchFamily="1" charset="2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rgbClr val="0070C0"/>
                </a:solidFill>
                <a:sym typeface="Symbol" pitchFamily="1" charset="2"/>
              </a:rPr>
              <a:t>C</a:t>
            </a:r>
            <a:r>
              <a:rPr lang="en-US" sz="2000" dirty="0" smtClean="0">
                <a:sym typeface="Symbol" pitchFamily="1" charset="2"/>
              </a:rPr>
              <a:t> chosen so that the chance you reject H</a:t>
            </a:r>
            <a:r>
              <a:rPr lang="en-US" sz="2000" baseline="-25000" dirty="0" smtClean="0">
                <a:sym typeface="Symbol" pitchFamily="1" charset="2"/>
              </a:rPr>
              <a:t>0</a:t>
            </a:r>
            <a:r>
              <a:rPr lang="en-US" sz="2000" dirty="0" smtClean="0">
                <a:sym typeface="Symbol" pitchFamily="1" charset="2"/>
              </a:rPr>
              <a:t>, if H</a:t>
            </a:r>
            <a:r>
              <a:rPr lang="en-US" sz="2000" baseline="-25000" dirty="0" smtClean="0">
                <a:sym typeface="Symbol" pitchFamily="1" charset="2"/>
              </a:rPr>
              <a:t>0</a:t>
            </a:r>
            <a:r>
              <a:rPr lang="en-US" sz="2000" dirty="0" smtClean="0">
                <a:sym typeface="Symbol" pitchFamily="1" charset="2"/>
              </a:rPr>
              <a:t> is true, is  5%</a:t>
            </a:r>
          </a:p>
          <a:p>
            <a:pPr eaLnBrk="1" hangingPunct="1">
              <a:lnSpc>
                <a:spcPct val="90000"/>
              </a:lnSpc>
            </a:pPr>
            <a:endParaRPr lang="en-US" sz="2000" baseline="-25000" dirty="0" smtClean="0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5437909" y="2479963"/>
            <a:ext cx="2816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FFFF66"/>
                </a:solidFill>
                <a:latin typeface="Arial" charset="0"/>
              </a:rPr>
              <a:t>Distribution of </a:t>
            </a:r>
            <a:r>
              <a:rPr lang="en-US">
                <a:solidFill>
                  <a:srgbClr val="FFCCCC"/>
                </a:solidFill>
                <a:latin typeface="Arial" charset="0"/>
              </a:rPr>
              <a:t>D</a:t>
            </a:r>
            <a:r>
              <a:rPr lang="en-US">
                <a:solidFill>
                  <a:srgbClr val="FFFF66"/>
                </a:solidFill>
                <a:latin typeface="Arial" charset="0"/>
              </a:rPr>
              <a:t> when </a:t>
            </a:r>
            <a:r>
              <a:rPr lang="en-US">
                <a:solidFill>
                  <a:srgbClr val="FFFF66"/>
                </a:solidFill>
                <a:latin typeface="Arial" charset="0"/>
                <a:sym typeface="Symbol" pitchFamily="1" charset="2"/>
              </a:rPr>
              <a:t> = 0</a:t>
            </a:r>
          </a:p>
        </p:txBody>
      </p:sp>
      <p:sp>
        <p:nvSpPr>
          <p:cNvPr id="68614" name="Text Box 11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9CA53229-93AA-4DF6-8159-B62224339FA6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37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030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Statistical power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2788"/>
            <a:ext cx="7772400" cy="4191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Power</a:t>
            </a:r>
            <a:r>
              <a:rPr lang="en-US" dirty="0" smtClean="0"/>
              <a:t> = The chance that you reject H</a:t>
            </a:r>
            <a:r>
              <a:rPr lang="en-US" baseline="-25000" dirty="0" smtClean="0"/>
              <a:t>0</a:t>
            </a:r>
            <a:r>
              <a:rPr lang="en-US" dirty="0" smtClean="0"/>
              <a:t> when H</a:t>
            </a:r>
            <a:r>
              <a:rPr lang="en-US" baseline="-25000" dirty="0" smtClean="0"/>
              <a:t>0</a:t>
            </a:r>
            <a:r>
              <a:rPr lang="en-US" dirty="0" smtClean="0"/>
              <a:t> is false (i.e., you [</a:t>
            </a:r>
            <a:r>
              <a:rPr lang="en-US" dirty="0" smtClean="0">
                <a:solidFill>
                  <a:srgbClr val="FF0000"/>
                </a:solidFill>
              </a:rPr>
              <a:t>correctly</a:t>
            </a:r>
            <a:r>
              <a:rPr lang="en-US" dirty="0" smtClean="0"/>
              <a:t>] conclude that </a:t>
            </a:r>
            <a:r>
              <a:rPr lang="en-US" dirty="0" smtClean="0">
                <a:solidFill>
                  <a:srgbClr val="FF0000"/>
                </a:solidFill>
              </a:rPr>
              <a:t>there is </a:t>
            </a:r>
            <a:r>
              <a:rPr lang="en-US" dirty="0" smtClean="0"/>
              <a:t>a treatment effect when </a:t>
            </a:r>
            <a:r>
              <a:rPr lang="en-US" dirty="0" smtClean="0">
                <a:solidFill>
                  <a:srgbClr val="FF0000"/>
                </a:solidFill>
              </a:rPr>
              <a:t>there really is </a:t>
            </a:r>
            <a:r>
              <a:rPr lang="en-US" dirty="0" smtClean="0"/>
              <a:t>a treatment effect).</a:t>
            </a:r>
          </a:p>
        </p:txBody>
      </p:sp>
      <p:pic>
        <p:nvPicPr>
          <p:cNvPr id="69636" name="Picture 9" descr="sampsize02.bmp                                                 000746EFMacintosh HD                   B74677AA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685800" y="3276600"/>
            <a:ext cx="77739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Text Box 10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C1682894-600C-4701-B617-D72A2872A259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38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2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533400"/>
            <a:ext cx="5713412" cy="1371600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Power and sample size depend on…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The design of the experiment</a:t>
            </a:r>
          </a:p>
          <a:p>
            <a:pPr eaLnBrk="1" hangingPunct="1"/>
            <a:r>
              <a:rPr lang="en-US" dirty="0" smtClean="0"/>
              <a:t>The method for analyzing the data (i.e., the statistical test)</a:t>
            </a:r>
          </a:p>
          <a:p>
            <a:pPr eaLnBrk="1" hangingPunct="1"/>
            <a:r>
              <a:rPr lang="en-US" dirty="0" smtClean="0"/>
              <a:t>The size of the true underlying effect</a:t>
            </a:r>
          </a:p>
          <a:p>
            <a:pPr eaLnBrk="1" hangingPunct="1"/>
            <a:r>
              <a:rPr lang="en-US" dirty="0" smtClean="0"/>
              <a:t>The variability in the measurements</a:t>
            </a:r>
          </a:p>
          <a:p>
            <a:pPr eaLnBrk="1" hangingPunct="1"/>
            <a:r>
              <a:rPr lang="en-US" dirty="0" smtClean="0"/>
              <a:t>The chosen significance level (</a:t>
            </a:r>
            <a:r>
              <a:rPr lang="en-US" dirty="0" smtClean="0">
                <a:sym typeface="Symbol" pitchFamily="1" charset="2"/>
              </a:rPr>
              <a:t>)</a:t>
            </a:r>
          </a:p>
          <a:p>
            <a:pPr eaLnBrk="1" hangingPunct="1"/>
            <a:r>
              <a:rPr lang="en-US" dirty="0" smtClean="0">
                <a:sym typeface="Symbol" pitchFamily="1" charset="2"/>
              </a:rPr>
              <a:t>The sample size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07BF7949-1028-4FEB-B533-27F1C7D3D8DE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39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385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8229600" cy="1143000"/>
          </a:xfrm>
        </p:spPr>
        <p:txBody>
          <a:bodyPr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Biostatistics Core</a:t>
            </a:r>
            <a:endParaRPr lang="en-US" sz="25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85800" y="2133600"/>
            <a:ext cx="8327572" cy="184830"/>
          </a:xfrm>
        </p:spPr>
        <p:txBody>
          <a:bodyPr/>
          <a:lstStyle/>
          <a:p>
            <a:pPr algn="ctr"/>
            <a:r>
              <a:rPr lang="en-US" sz="1900" b="0" dirty="0">
                <a:latin typeface="Times New Roman" pitchFamily="18" charset="0"/>
                <a:cs typeface="Times New Roman" pitchFamily="18" charset="0"/>
              </a:rPr>
              <a:t>We provide an </a:t>
            </a:r>
            <a:r>
              <a:rPr lang="en-US" sz="1900" b="0" i="1" dirty="0">
                <a:latin typeface="Times New Roman" pitchFamily="18" charset="0"/>
                <a:cs typeface="Times New Roman" pitchFamily="18" charset="0"/>
              </a:rPr>
              <a:t>initial 1 hour</a:t>
            </a:r>
            <a:r>
              <a:rPr lang="en-US" sz="1900" b="0" dirty="0">
                <a:latin typeface="Times New Roman" pitchFamily="18" charset="0"/>
                <a:cs typeface="Times New Roman" pitchFamily="18" charset="0"/>
              </a:rPr>
              <a:t> session for any requested assistance. During this session, the scope of the request and needed resources are determined. The maximum number of fully subsidized hours per service is as follows: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09600" y="2667000"/>
            <a:ext cx="4040188" cy="3951288"/>
          </a:xfrm>
        </p:spPr>
        <p:txBody>
          <a:bodyPr/>
          <a:lstStyle/>
          <a:p>
            <a:pPr marL="114300" indent="0" algn="ctr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Grant Applications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*Analysis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for internal seed funds and pilot projects: 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hours</a:t>
            </a:r>
          </a:p>
          <a:p>
            <a:pPr marL="114300" indent="0" algn="ctr">
              <a:buNone/>
            </a:pP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Subsequent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work on an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intramurally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funded project: 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hours</a:t>
            </a:r>
            <a:endParaRPr lang="en-US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*Career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Development Award applications: 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hours</a:t>
            </a:r>
            <a:endParaRPr lang="en-US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Analysis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for mid-level projects, such as R21s, R01s and Foundation Grants: 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hours</a:t>
            </a:r>
            <a:endParaRPr lang="en-US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8200" y="2590800"/>
            <a:ext cx="4041775" cy="3951288"/>
          </a:xfrm>
        </p:spPr>
        <p:txBody>
          <a:bodyPr/>
          <a:lstStyle/>
          <a:p>
            <a:pPr marL="114300" indent="0" algn="ctr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Manuscripts &amp; Abstracts/Poster Presentations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Analysis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towards manuscripts/ abstracts/posters to serve as foundation of grant application: 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hours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* Analysis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towards manuscripts/ abstracts/posters that are not leading towards grant applications:  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hours/investigator with a maximum of two times per year</a:t>
            </a:r>
          </a:p>
          <a:p>
            <a:pPr marL="11430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221721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34743" y="227013"/>
            <a:ext cx="6170612" cy="1371600"/>
          </a:xfrm>
        </p:spPr>
        <p:txBody>
          <a:bodyPr/>
          <a:lstStyle/>
          <a:p>
            <a:pPr eaLnBrk="1" hangingPunct="1"/>
            <a:r>
              <a:rPr lang="en-US" dirty="0" smtClean="0"/>
              <a:t>Effect of sample size</a:t>
            </a:r>
          </a:p>
        </p:txBody>
      </p:sp>
      <p:sp>
        <p:nvSpPr>
          <p:cNvPr id="71683" name="Text Box 5"/>
          <p:cNvSpPr txBox="1">
            <a:spLocks noChangeArrowheads="1"/>
          </p:cNvSpPr>
          <p:nvPr/>
        </p:nvSpPr>
        <p:spPr bwMode="auto">
          <a:xfrm>
            <a:off x="256310" y="1827213"/>
            <a:ext cx="220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Arial" charset="0"/>
              </a:rPr>
              <a:t>6 per group:</a:t>
            </a:r>
            <a:endParaRPr lang="en-US" sz="2000" dirty="0">
              <a:solidFill>
                <a:srgbClr val="FF0000"/>
              </a:solidFill>
              <a:latin typeface="Arial" charset="0"/>
              <a:sym typeface="Symbol" pitchFamily="1" charset="2"/>
            </a:endParaRPr>
          </a:p>
        </p:txBody>
      </p:sp>
      <p:sp>
        <p:nvSpPr>
          <p:cNvPr id="71684" name="Text Box 6"/>
          <p:cNvSpPr txBox="1">
            <a:spLocks noChangeArrowheads="1"/>
          </p:cNvSpPr>
          <p:nvPr/>
        </p:nvSpPr>
        <p:spPr bwMode="auto">
          <a:xfrm>
            <a:off x="242455" y="4071361"/>
            <a:ext cx="220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Arial" charset="0"/>
              </a:rPr>
              <a:t>12 per group</a:t>
            </a:r>
            <a:r>
              <a:rPr lang="en-US" dirty="0">
                <a:solidFill>
                  <a:srgbClr val="FFFF66"/>
                </a:solidFill>
                <a:latin typeface="Arial" charset="0"/>
              </a:rPr>
              <a:t>:</a:t>
            </a:r>
            <a:endParaRPr lang="en-US" sz="2000" dirty="0">
              <a:solidFill>
                <a:srgbClr val="FFFF66"/>
              </a:solidFill>
              <a:latin typeface="Arial" charset="0"/>
              <a:sym typeface="Symbol" pitchFamily="1" charset="2"/>
            </a:endParaRPr>
          </a:p>
        </p:txBody>
      </p:sp>
      <p:pic>
        <p:nvPicPr>
          <p:cNvPr id="71685" name="Picture 11" descr="C:\Karl\HumaneScience\Figs\sampsize03a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2741613" y="1598613"/>
            <a:ext cx="5840412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12" descr="C:\Karl\HumaneScience\Figs\sampsize03b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2741613" y="4113213"/>
            <a:ext cx="5840412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7" name="Text Box 13"/>
          <p:cNvSpPr txBox="1">
            <a:spLocks noChangeArrowheads="1"/>
          </p:cNvSpPr>
          <p:nvPr/>
        </p:nvSpPr>
        <p:spPr bwMode="auto">
          <a:xfrm>
            <a:off x="6858000" y="4953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 </a:t>
            </a:r>
            <a:r>
              <a:rPr lang="en-US" sz="1800" dirty="0">
                <a:solidFill>
                  <a:srgbClr val="FF99CC"/>
                </a:solidFill>
                <a:latin typeface="Arial" charset="0"/>
              </a:rPr>
              <a:t>Power =  94%</a:t>
            </a:r>
            <a:endParaRPr lang="en-US" dirty="0"/>
          </a:p>
        </p:txBody>
      </p:sp>
      <p:sp>
        <p:nvSpPr>
          <p:cNvPr id="71688" name="Text Box 14"/>
          <p:cNvSpPr txBox="1">
            <a:spLocks noChangeArrowheads="1"/>
          </p:cNvSpPr>
          <p:nvPr/>
        </p:nvSpPr>
        <p:spPr bwMode="auto">
          <a:xfrm>
            <a:off x="6858000" y="243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 </a:t>
            </a:r>
            <a:r>
              <a:rPr lang="en-US" sz="1800" dirty="0">
                <a:solidFill>
                  <a:srgbClr val="FF99CC"/>
                </a:solidFill>
                <a:latin typeface="Arial" charset="0"/>
              </a:rPr>
              <a:t>Power =  70%</a:t>
            </a:r>
            <a:endParaRPr lang="en-US" dirty="0"/>
          </a:p>
        </p:txBody>
      </p:sp>
      <p:sp>
        <p:nvSpPr>
          <p:cNvPr id="71689" name="Text Box 15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DC8925F9-621B-410A-A226-527F194FF0DF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40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424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77982" y="455613"/>
            <a:ext cx="8305800" cy="1143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Effect of the effect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28600" y="1827213"/>
            <a:ext cx="220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Arial" charset="0"/>
                <a:sym typeface="Symbol" pitchFamily="1" charset="2"/>
              </a:rPr>
              <a:t>  = 8.5</a:t>
            </a:r>
            <a:r>
              <a:rPr lang="en-US" dirty="0">
                <a:solidFill>
                  <a:srgbClr val="FFFF66"/>
                </a:solidFill>
                <a:latin typeface="Arial" charset="0"/>
              </a:rPr>
              <a:t>: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4113213"/>
            <a:ext cx="220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Arial" charset="0"/>
                <a:sym typeface="Symbol" pitchFamily="1" charset="2"/>
              </a:rPr>
              <a:t>  = 12.5</a:t>
            </a:r>
            <a:r>
              <a:rPr lang="en-US" dirty="0">
                <a:solidFill>
                  <a:srgbClr val="FFFF66"/>
                </a:solidFill>
                <a:latin typeface="Arial" charset="0"/>
              </a:rPr>
              <a:t>:</a:t>
            </a:r>
          </a:p>
        </p:txBody>
      </p:sp>
      <p:pic>
        <p:nvPicPr>
          <p:cNvPr id="72709" name="Picture 5" descr="C:\Karl\HumaneScience\Figs\sampsize03a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2741613" y="1598613"/>
            <a:ext cx="5840412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6" descr="C:\Karl\HumaneScience\Figs\sampsize04b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invGray">
          <a:xfrm>
            <a:off x="2741613" y="4113213"/>
            <a:ext cx="5840412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6934200" y="243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 </a:t>
            </a:r>
            <a:r>
              <a:rPr lang="en-US" sz="1800" dirty="0">
                <a:solidFill>
                  <a:srgbClr val="FF99CC"/>
                </a:solidFill>
                <a:latin typeface="Arial" charset="0"/>
              </a:rPr>
              <a:t>Power =  70%</a:t>
            </a:r>
            <a:endParaRPr lang="en-US" dirty="0"/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6968836" y="5056909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 </a:t>
            </a:r>
            <a:r>
              <a:rPr lang="en-US" sz="1800" dirty="0">
                <a:solidFill>
                  <a:srgbClr val="FF99CC"/>
                </a:solidFill>
                <a:latin typeface="Arial" charset="0"/>
              </a:rPr>
              <a:t>Power =  96%</a:t>
            </a:r>
            <a:endParaRPr lang="en-US" dirty="0"/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CAB0DFC6-4C6E-4882-83B8-D46F08F3DDF6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41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3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Various effects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70000"/>
              </a:spcBef>
            </a:pPr>
            <a:r>
              <a:rPr lang="en-US" smtClean="0"/>
              <a:t>Desired power </a:t>
            </a:r>
            <a:r>
              <a:rPr lang="en-US" smtClean="0">
                <a:solidFill>
                  <a:srgbClr val="FF99CC"/>
                </a:solidFill>
                <a:sym typeface="Symbol" pitchFamily="1" charset="2"/>
              </a:rPr>
              <a:t></a:t>
            </a:r>
            <a:r>
              <a:rPr lang="en-US" smtClean="0">
                <a:sym typeface="Symbol" pitchFamily="1" charset="2"/>
              </a:rPr>
              <a:t>        sample size </a:t>
            </a:r>
            <a:r>
              <a:rPr lang="en-US" smtClean="0">
                <a:solidFill>
                  <a:srgbClr val="FF99CC"/>
                </a:solidFill>
                <a:sym typeface="Symbol" pitchFamily="1" charset="2"/>
              </a:rPr>
              <a:t></a:t>
            </a:r>
          </a:p>
          <a:p>
            <a:pPr eaLnBrk="1" hangingPunct="1">
              <a:spcBef>
                <a:spcPct val="70000"/>
              </a:spcBef>
            </a:pPr>
            <a:r>
              <a:rPr lang="en-US" smtClean="0">
                <a:sym typeface="Symbol" pitchFamily="1" charset="2"/>
              </a:rPr>
              <a:t>Stringency of statistical test </a:t>
            </a:r>
            <a:r>
              <a:rPr lang="en-US" smtClean="0">
                <a:solidFill>
                  <a:srgbClr val="FF99CC"/>
                </a:solidFill>
                <a:sym typeface="Symbol" pitchFamily="1" charset="2"/>
              </a:rPr>
              <a:t></a:t>
            </a:r>
            <a:r>
              <a:rPr lang="en-US" smtClean="0">
                <a:sym typeface="Symbol" pitchFamily="1" charset="2"/>
              </a:rPr>
              <a:t>        sample size </a:t>
            </a:r>
            <a:r>
              <a:rPr lang="en-US" smtClean="0">
                <a:solidFill>
                  <a:srgbClr val="FF99CC"/>
                </a:solidFill>
                <a:sym typeface="Symbol" pitchFamily="1" charset="2"/>
              </a:rPr>
              <a:t></a:t>
            </a:r>
          </a:p>
          <a:p>
            <a:pPr eaLnBrk="1" hangingPunct="1">
              <a:spcBef>
                <a:spcPct val="70000"/>
              </a:spcBef>
            </a:pPr>
            <a:r>
              <a:rPr lang="en-US" smtClean="0">
                <a:sym typeface="Symbol" pitchFamily="1" charset="2"/>
              </a:rPr>
              <a:t>Measurement variability </a:t>
            </a:r>
            <a:r>
              <a:rPr lang="en-US" smtClean="0">
                <a:solidFill>
                  <a:srgbClr val="66CCFF"/>
                </a:solidFill>
                <a:sym typeface="Symbol" pitchFamily="1" charset="2"/>
              </a:rPr>
              <a:t></a:t>
            </a:r>
            <a:r>
              <a:rPr lang="en-US" smtClean="0">
                <a:sym typeface="Symbol" pitchFamily="1" charset="2"/>
              </a:rPr>
              <a:t>     sample size </a:t>
            </a:r>
            <a:r>
              <a:rPr lang="en-US" smtClean="0">
                <a:solidFill>
                  <a:srgbClr val="66CCFF"/>
                </a:solidFill>
                <a:sym typeface="Symbol" pitchFamily="1" charset="2"/>
              </a:rPr>
              <a:t></a:t>
            </a:r>
            <a:endParaRPr lang="en-US" smtClean="0">
              <a:solidFill>
                <a:srgbClr val="FF99CC"/>
              </a:solidFill>
              <a:sym typeface="Symbol" pitchFamily="1" charset="2"/>
            </a:endParaRPr>
          </a:p>
          <a:p>
            <a:pPr eaLnBrk="1" hangingPunct="1">
              <a:spcBef>
                <a:spcPct val="70000"/>
              </a:spcBef>
            </a:pPr>
            <a:r>
              <a:rPr lang="en-US" smtClean="0">
                <a:sym typeface="Symbol" pitchFamily="1" charset="2"/>
              </a:rPr>
              <a:t>Treatment effect </a:t>
            </a:r>
            <a:r>
              <a:rPr lang="en-US" smtClean="0">
                <a:solidFill>
                  <a:srgbClr val="FF99CC"/>
                </a:solidFill>
                <a:sym typeface="Symbol" pitchFamily="1" charset="2"/>
              </a:rPr>
              <a:t></a:t>
            </a:r>
            <a:r>
              <a:rPr lang="en-US" smtClean="0">
                <a:sym typeface="Symbol" pitchFamily="1" charset="2"/>
              </a:rPr>
              <a:t>        sample size </a:t>
            </a:r>
            <a:r>
              <a:rPr lang="en-US" smtClean="0">
                <a:solidFill>
                  <a:srgbClr val="66CCFF"/>
                </a:solidFill>
                <a:sym typeface="Symbol" pitchFamily="1" charset="2"/>
              </a:rPr>
              <a:t>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C2C07A3E-AB5D-4B5D-A96C-448A50BB3D56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42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050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12192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What do I need to a sample size / power calculation?</a:t>
            </a:r>
            <a:endParaRPr lang="en-US" sz="35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652" y="1576137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Pilot Data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Study Design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List of variables interested in studying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Proposal or basic summary of research goals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Measure of the effect you want to detect for each research hypothesis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Means and standard deviations for each group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Odds Ratio between treatment and control group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Expected proportion of event in each group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Estimate of correlation between two variables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General effect size you want to detect (most broad)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Small &lt;0.2; Moderate 0.2 – 0.5; Large &gt;0.5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21234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81000"/>
            <a:ext cx="6170612" cy="1371600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Reducing sample size</a:t>
            </a:r>
            <a:br>
              <a:rPr lang="en-US" dirty="0" smtClean="0"/>
            </a:br>
            <a:r>
              <a:rPr lang="en-US" sz="4000" dirty="0" smtClean="0"/>
              <a:t>I can’t afford 100 rats ….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2788"/>
            <a:ext cx="7772400" cy="4414837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0000"/>
                </a:solidFill>
              </a:rPr>
              <a:t>Reduce the number of treatment groups being compared.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Find a more precise measurement  </a:t>
            </a:r>
            <a:r>
              <a:rPr lang="en-US" dirty="0" smtClean="0"/>
              <a:t>(e.g., average time to effect rather than proportion sick).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Decrease the variability in the measurements.</a:t>
            </a:r>
          </a:p>
          <a:p>
            <a:pPr lvl="1" eaLnBrk="1" hangingPunct="1"/>
            <a:r>
              <a:rPr lang="en-US" dirty="0" smtClean="0"/>
              <a:t>Make subjects more homogeneous.</a:t>
            </a:r>
          </a:p>
          <a:p>
            <a:pPr lvl="1" eaLnBrk="1" hangingPunct="1"/>
            <a:r>
              <a:rPr lang="en-US" dirty="0" smtClean="0"/>
              <a:t>Use stratification.</a:t>
            </a:r>
          </a:p>
          <a:p>
            <a:pPr lvl="1" eaLnBrk="1" hangingPunct="1"/>
            <a:r>
              <a:rPr lang="en-US" dirty="0" smtClean="0"/>
              <a:t>Control for other variables (e.g., weight).</a:t>
            </a:r>
          </a:p>
          <a:p>
            <a:pPr lvl="1" eaLnBrk="1" hangingPunct="1"/>
            <a:r>
              <a:rPr lang="en-US" dirty="0" smtClean="0"/>
              <a:t>Average multiple measurements on each subject.</a:t>
            </a:r>
          </a:p>
          <a:p>
            <a:pPr eaLnBrk="1" hangingPunct="1"/>
            <a:endParaRPr lang="en-US" dirty="0" smtClean="0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870B0144-9F74-4D08-8B95-0A7A651A4007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44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51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Summary of Sample Size</a:t>
            </a:r>
          </a:p>
        </p:txBody>
      </p:sp>
      <p:sp>
        <p:nvSpPr>
          <p:cNvPr id="75779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ct val="50000"/>
              </a:spcAft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The things you need to know:</a:t>
            </a:r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Structure of the experiment</a:t>
            </a:r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Method for analysis</a:t>
            </a:r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Chosen significance level, </a:t>
            </a:r>
            <a:r>
              <a:rPr lang="en-US" sz="2000" dirty="0" smtClean="0">
                <a:sym typeface="Symbol" pitchFamily="1" charset="2"/>
              </a:rPr>
              <a:t></a:t>
            </a:r>
            <a:r>
              <a:rPr lang="en-US" sz="2000" dirty="0" smtClean="0"/>
              <a:t> (usually 5%)</a:t>
            </a:r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Desired power (usually 80%)</a:t>
            </a:r>
          </a:p>
          <a:p>
            <a:pPr lvl="1" eaLnBrk="1" hangingPunct="1">
              <a:spcBef>
                <a:spcPct val="120000"/>
              </a:spcBef>
              <a:buFontTx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Variability in the measurements </a:t>
            </a:r>
          </a:p>
          <a:p>
            <a:pPr lvl="2" eaLnBrk="1" hangingPunct="1">
              <a:buFontTx/>
              <a:buChar char="–"/>
            </a:pPr>
            <a:r>
              <a:rPr lang="en-US" sz="1800" dirty="0" smtClean="0"/>
              <a:t>if necessary, perform a pilot study, or use data from prior publications</a:t>
            </a:r>
          </a:p>
          <a:p>
            <a:pPr lvl="1" eaLnBrk="1" hangingPunct="1">
              <a:spcBef>
                <a:spcPct val="120000"/>
              </a:spcBef>
              <a:buClr>
                <a:srgbClr val="66CCFF"/>
              </a:buClr>
              <a:buFontTx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The smallest meaningful effect</a:t>
            </a:r>
          </a:p>
        </p:txBody>
      </p:sp>
      <p:sp>
        <p:nvSpPr>
          <p:cNvPr id="75780" name="Text Box 7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59C3A499-9DBC-4FF9-8F8C-85F6D9C4BBB6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45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80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Data Management</a:t>
            </a:r>
          </a:p>
        </p:txBody>
      </p:sp>
      <p:sp>
        <p:nvSpPr>
          <p:cNvPr id="65539" name="Text Box 5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C58D22C8-BFD1-4292-894F-D9FF3BEC903C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46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4818" name="Picture 2" descr="http://us.123rf.com/400wm/400/400/alekss/alekss1003/alekss100300074/6603566-rat-on-computer-mouse-on-whi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386787"/>
            <a:ext cx="38100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336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73265" y="152400"/>
            <a:ext cx="5713412" cy="1052512"/>
          </a:xfrm>
        </p:spPr>
        <p:txBody>
          <a:bodyPr>
            <a:normAutofit/>
          </a:bodyPr>
          <a:lstStyle/>
          <a:p>
            <a:pPr algn="ctr"/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Database Management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73809518"/>
              </p:ext>
            </p:extLst>
          </p:nvPr>
        </p:nvGraphicFramePr>
        <p:xfrm>
          <a:off x="838200" y="1507585"/>
          <a:ext cx="7467600" cy="49257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9313"/>
                <a:gridCol w="1614487"/>
                <a:gridCol w="1866900"/>
                <a:gridCol w="1866900"/>
              </a:tblGrid>
              <a:tr h="64663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Capacity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Microsoft</a:t>
                      </a:r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Excel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Microsoft</a:t>
                      </a:r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Access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REDCAP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8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Emory Supported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98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Good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for small Studies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98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Free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98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Secure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98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Best for longitudinal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data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98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Flexible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98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Anyone can operate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98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Web-based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interface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&quot;No&quot; Symbol 17"/>
          <p:cNvSpPr/>
          <p:nvPr/>
        </p:nvSpPr>
        <p:spPr>
          <a:xfrm>
            <a:off x="5173514" y="2152039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5126" y="211393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5834" y="211393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7826" y="269352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8862" y="2688262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&quot;No&quot; Symbol 23"/>
          <p:cNvSpPr/>
          <p:nvPr/>
        </p:nvSpPr>
        <p:spPr>
          <a:xfrm>
            <a:off x="7172034" y="2726362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5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7826" y="3239622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8861" y="3248218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5834" y="3755062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&quot;No&quot; Symbol 27"/>
          <p:cNvSpPr/>
          <p:nvPr/>
        </p:nvSpPr>
        <p:spPr>
          <a:xfrm>
            <a:off x="7177803" y="3324418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&quot;No&quot; Symbol 28"/>
          <p:cNvSpPr/>
          <p:nvPr/>
        </p:nvSpPr>
        <p:spPr>
          <a:xfrm>
            <a:off x="3385126" y="3768403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&quot;No&quot; Symbol 29"/>
          <p:cNvSpPr/>
          <p:nvPr/>
        </p:nvSpPr>
        <p:spPr>
          <a:xfrm>
            <a:off x="5171206" y="3831262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1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6962" y="4318607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3934" y="431617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&quot;No&quot; Symbol 32"/>
          <p:cNvSpPr/>
          <p:nvPr/>
        </p:nvSpPr>
        <p:spPr>
          <a:xfrm>
            <a:off x="3397826" y="4384416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&quot;No&quot; Symbol 33"/>
          <p:cNvSpPr/>
          <p:nvPr/>
        </p:nvSpPr>
        <p:spPr>
          <a:xfrm>
            <a:off x="3407062" y="4951171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5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4243" y="492513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5834" y="4869712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026" y="5457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&quot;No&quot; Symbol 37"/>
          <p:cNvSpPr/>
          <p:nvPr/>
        </p:nvSpPr>
        <p:spPr>
          <a:xfrm>
            <a:off x="5180443" y="5495991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&quot;No&quot; Symbol 38"/>
          <p:cNvSpPr/>
          <p:nvPr/>
        </p:nvSpPr>
        <p:spPr>
          <a:xfrm>
            <a:off x="7176652" y="5496506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&quot;No&quot; Symbol 39"/>
          <p:cNvSpPr/>
          <p:nvPr/>
        </p:nvSpPr>
        <p:spPr>
          <a:xfrm>
            <a:off x="3397826" y="6024772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&quot;No&quot; Symbol 40"/>
          <p:cNvSpPr/>
          <p:nvPr/>
        </p:nvSpPr>
        <p:spPr>
          <a:xfrm>
            <a:off x="5202376" y="6017330"/>
            <a:ext cx="381000" cy="3810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2" name="Picture 3" descr="C:\Users\cemccra\AppData\Local\Microsoft\Windows\Temporary Internet Files\Content.IE5\H6ET9YFJ\MC9004413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1213" y="594113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905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Database Design/ Data 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Good Data Entry Practices</a:t>
            </a:r>
          </a:p>
          <a:p>
            <a:pPr marL="457200" indent="-457200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Determine the format of the database ahead of time</a:t>
            </a:r>
          </a:p>
          <a:p>
            <a:pPr marL="1144587" lvl="2" indent="-457200">
              <a:buFont typeface="+mj-lt"/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or two time points </a:t>
            </a:r>
          </a:p>
          <a:p>
            <a:pPr marL="1544637" lvl="3" indent="-514350">
              <a:buFont typeface="+mj-lt"/>
              <a:buAutoNum type="romanL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Short and Fat</a:t>
            </a:r>
          </a:p>
          <a:p>
            <a:pPr marL="1544637" lvl="3" indent="-514350">
              <a:buFont typeface="+mj-lt"/>
              <a:buAutoNum type="romanL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only if a few measurements are duplicated</a:t>
            </a:r>
          </a:p>
          <a:p>
            <a:pPr marL="1144587" lvl="2" indent="-45720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Multiple Time Points (longitudinal) </a:t>
            </a:r>
          </a:p>
          <a:p>
            <a:pPr marL="1544637" lvl="3" indent="-514350">
              <a:buFont typeface="+mj-lt"/>
              <a:buAutoNum type="romanL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Long and Skinny</a:t>
            </a:r>
          </a:p>
          <a:p>
            <a:pPr marL="457200" indent="-457200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Variable names should be:</a:t>
            </a:r>
          </a:p>
          <a:p>
            <a:pPr marL="1144587" lvl="2" indent="-457200">
              <a:buFont typeface="+mj-lt"/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Short but informative</a:t>
            </a:r>
          </a:p>
          <a:p>
            <a:pPr marL="1144587" lvl="2" indent="-45720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Have consistent nomenclature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Missing data should be left blank</a:t>
            </a:r>
          </a:p>
          <a:p>
            <a:pPr marL="1144587" lvl="2" indent="-457200">
              <a:buFont typeface="+mj-lt"/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 NOT use “99” or NA for missing data</a:t>
            </a:r>
            <a:r>
              <a:rPr lang="en-US" dirty="0" smtClean="0"/>
              <a:t>.</a:t>
            </a:r>
          </a:p>
          <a:p>
            <a:pPr marL="1144587" lvl="2" indent="-457200">
              <a:buFont typeface="+mj-lt"/>
              <a:buAutoNum type="alphaLcParenR"/>
            </a:pPr>
            <a:r>
              <a:rPr lang="en-US" dirty="0" smtClean="0"/>
              <a:t>Pay attention to variables &lt; or &gt; LOD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702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Good Data Entry Practices (continued)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Make sure the dataset is complete before sending it off to be analyzed.</a:t>
            </a:r>
          </a:p>
          <a:p>
            <a:pPr marL="1144587" lvl="2" indent="-457200">
              <a:buFont typeface="+mj-lt"/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Adding/Deleting observations can greatly affect results and tables</a:t>
            </a:r>
          </a:p>
          <a:p>
            <a:pPr marL="457200" indent="-457200">
              <a:buAutoNum type="arabicPeriod" startAt="4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Provide a key along with the database</a:t>
            </a:r>
          </a:p>
          <a:p>
            <a:pPr marL="1144587" lvl="2" indent="-457200">
              <a:buFont typeface="+mj-lt"/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Defines numerical coding such as race categories or gender</a:t>
            </a:r>
          </a:p>
          <a:p>
            <a:pPr marL="1144587" lvl="2" indent="-457200"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Identifies where important variables are located in the database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4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Avoid using multiple spreadsheets.</a:t>
            </a:r>
          </a:p>
          <a:p>
            <a:pPr marL="1144587" lvl="2" indent="-457200">
              <a:buFont typeface="+mj-lt"/>
              <a:buAutoNum type="alphaL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Try to group as much information on one spreadsheet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Database Design/ Data Entry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683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457200"/>
            <a:ext cx="7851648" cy="1828800"/>
          </a:xfrm>
        </p:spPr>
        <p:txBody>
          <a:bodyPr/>
          <a:lstStyle/>
          <a:p>
            <a:pPr algn="ctr"/>
            <a:r>
              <a:rPr lang="en-US" sz="6000" dirty="0"/>
              <a:t>Basic </a:t>
            </a:r>
            <a:r>
              <a:rPr lang="en-US" sz="6000" dirty="0" smtClean="0"/>
              <a:t>principles </a:t>
            </a:r>
            <a:r>
              <a:rPr lang="en-US" sz="6000" dirty="0"/>
              <a:t>of Experimental Design</a:t>
            </a:r>
            <a:endParaRPr lang="en-US" dirty="0" smtClean="0"/>
          </a:p>
        </p:txBody>
      </p:sp>
      <p:sp>
        <p:nvSpPr>
          <p:cNvPr id="65539" name="Text Box 5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C58D22C8-BFD1-4292-894F-D9FF3BEC903C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5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7891" name="Picture 3" descr="http://www.aperfectworld.org/cartoons/2006/rat_couc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6824" y="2330780"/>
            <a:ext cx="4168775" cy="434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28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://bestuff.com/images/images_of_stuff/210x600/brain-from-pinky-and-the-brain-92037.jpg?118969710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56" t="15476" r="15609" b="13095"/>
          <a:stretch/>
        </p:blipFill>
        <p:spPr bwMode="auto">
          <a:xfrm>
            <a:off x="7744691" y="1669712"/>
            <a:ext cx="1399309" cy="144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 action="ppaction://hlinkfile"/>
              </a:rPr>
              <a:t>Example 1 Short and Fat</a:t>
            </a:r>
            <a:endParaRPr lang="en-US" dirty="0" smtClean="0"/>
          </a:p>
          <a:p>
            <a:pPr lvl="1"/>
            <a:r>
              <a:rPr lang="en-US" dirty="0" smtClean="0"/>
              <a:t>Best for prospective studies with little to no repeated measurements. </a:t>
            </a:r>
          </a:p>
          <a:p>
            <a:r>
              <a:rPr lang="en-US" dirty="0" smtClean="0">
                <a:hlinkClick r:id="rId4" action="ppaction://hlinkfile"/>
              </a:rPr>
              <a:t>Example 2 Long and Skinny</a:t>
            </a:r>
            <a:endParaRPr lang="en-US" dirty="0" smtClean="0"/>
          </a:p>
          <a:p>
            <a:pPr lvl="1"/>
            <a:r>
              <a:rPr lang="en-US" dirty="0" smtClean="0"/>
              <a:t>Best for longitudinal or prospective studies with multiple repeated measurements or </a:t>
            </a:r>
          </a:p>
          <a:p>
            <a:r>
              <a:rPr lang="en-US" dirty="0" smtClean="0">
                <a:hlinkClick r:id="rId5" action="ppaction://hlinkfile"/>
              </a:rPr>
              <a:t>Example 3 Bad Example</a:t>
            </a:r>
            <a:endParaRPr lang="en-US" dirty="0" smtClean="0"/>
          </a:p>
          <a:p>
            <a:pPr lvl="1"/>
            <a:r>
              <a:rPr lang="en-US" dirty="0" smtClean="0"/>
              <a:t>Common mistakes made.  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1143000"/>
          </a:xfrm>
        </p:spPr>
        <p:txBody>
          <a:bodyPr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Database Design/ Data Entry</a:t>
            </a:r>
            <a:endParaRPr lang="en-US" dirty="0"/>
          </a:p>
        </p:txBody>
      </p:sp>
      <p:pic>
        <p:nvPicPr>
          <p:cNvPr id="36870" name="Picture 6" descr="http://stellapower.net/sites/stellapower.net/files/funstuff/pinkybrain/images/pics/pinky7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4695" y="3338945"/>
            <a:ext cx="1100481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993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286000"/>
            <a:ext cx="8305800" cy="1143000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628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0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This presentation was adapted from Karl Broman’s lecture on Experimental Data. 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This </a:t>
            </a:r>
            <a:r>
              <a:rPr lang="en-US" dirty="0" smtClean="0">
                <a:latin typeface="+mj-lt"/>
              </a:rPr>
              <a:t>is part of a free lecture series from John Hopkins School of Public Health’s Open Courseware. For more information about additional lecture content from Dr. Broman please go </a:t>
            </a:r>
            <a:r>
              <a:rPr lang="en-US" dirty="0" smtClean="0">
                <a:latin typeface="+mj-lt"/>
              </a:rPr>
              <a:t>to:</a:t>
            </a:r>
          </a:p>
          <a:p>
            <a:r>
              <a:rPr lang="en-US" u="sng" dirty="0" smtClean="0">
                <a:latin typeface="+mj-lt"/>
                <a:hlinkClick r:id="rId2"/>
              </a:rPr>
              <a:t>http</a:t>
            </a:r>
            <a:r>
              <a:rPr lang="en-US" u="sng" dirty="0" smtClean="0">
                <a:latin typeface="+mj-lt"/>
                <a:hlinkClick r:id="rId2"/>
              </a:rPr>
              <a:t>://ocw.jhsph.edu/courses/StatisticsLaboratoryScientistsI/lectureNotes.cfm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Basic principles of Experimental Design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2057400"/>
            <a:ext cx="7772400" cy="41910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Formulate study question/objectives in advance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Determine treatment and control groups or gold standard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Replication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Randomization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Stratification (aka blocking)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dirty="0" smtClean="0"/>
              <a:t>Factorial experiments</a:t>
            </a:r>
            <a:endParaRPr lang="en-US" dirty="0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6A047314-D132-41A2-88CB-8399DB90101D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6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178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3500" dirty="0"/>
              <a:t>Formulate study question/objectives in advance</a:t>
            </a:r>
            <a:br>
              <a:rPr lang="en-US" sz="3500" dirty="0"/>
            </a:b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Make sure 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our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research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questions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are: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Clear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Achievable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Relevant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You have clearly defined: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Response variable(s)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Treatment/control groups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Identified potential sources of variability </a:t>
            </a:r>
          </a:p>
          <a:p>
            <a:pPr marL="393192" lvl="1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08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Multiple Response Variables</a:t>
            </a: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Many trials/experiments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measure several outcomes</a:t>
            </a:r>
          </a:p>
          <a:p>
            <a:pPr>
              <a:buFont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force investigator to rank them for importance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Do sample size on a few outcomes (2-3)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estimates agree,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OK…if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not, must seek compromise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3716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 smtClean="0"/>
              <a:t>Formulate study question/objectives in advance</a:t>
            </a:r>
            <a:br>
              <a:rPr lang="en-US" sz="3500" dirty="0" smtClean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153359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Question:</a:t>
            </a:r>
            <a:r>
              <a:rPr lang="en-US" dirty="0" smtClean="0">
                <a:solidFill>
                  <a:srgbClr val="FFFF66"/>
                </a:solidFill>
              </a:rPr>
              <a:t>	</a:t>
            </a:r>
            <a:r>
              <a:rPr lang="en-US" dirty="0" smtClean="0"/>
              <a:t>Does salted drinking water affect blood 			pressure (BP) in rats?</a:t>
            </a:r>
          </a:p>
          <a:p>
            <a:pPr marL="457200" indent="-457200" eaLnBrk="1" hangingPunct="1">
              <a:buFontTx/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457200" indent="-457200" eaLnBrk="1" hangingPunct="1">
              <a:spcAft>
                <a:spcPct val="20000"/>
              </a:spcAft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Experiment: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dirty="0" smtClean="0"/>
              <a:t>Provide a mouse with water containing 1% </a:t>
            </a:r>
            <a:r>
              <a:rPr lang="en-US" dirty="0" err="1" smtClean="0"/>
              <a:t>NaCl</a:t>
            </a:r>
            <a:r>
              <a:rPr lang="en-US" dirty="0" smtClean="0"/>
              <a:t>.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dirty="0" smtClean="0"/>
              <a:t>Wait 14 days.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dirty="0" smtClean="0"/>
              <a:t>Measure BP.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0" y="6491288"/>
            <a:ext cx="45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E8C17EA9-6B2C-494B-A7EB-C1961489FF58}" type="slidenum">
              <a:rPr lang="en-US" sz="1800">
                <a:solidFill>
                  <a:schemeClr val="bg1"/>
                </a:solidFill>
                <a:latin typeface="Arial" charset="0"/>
              </a:rPr>
              <a:pPr eaLnBrk="1" hangingPunct="1">
                <a:spcBef>
                  <a:spcPct val="50000"/>
                </a:spcBef>
              </a:pPr>
              <a:t>9</a:t>
            </a:fld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1745" name="Picture 1" descr="C:\Users\cemccra\AppData\Local\Microsoft\Windows\Temporary Internet Files\Content.IE5\O2AGG59A\MP90031440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2748" y="5181600"/>
            <a:ext cx="2439534" cy="113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7690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933</TotalTime>
  <Words>2202</Words>
  <Application>Microsoft Office PowerPoint</Application>
  <PresentationFormat>On-screen Show (4:3)</PresentationFormat>
  <Paragraphs>429</Paragraphs>
  <Slides>52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Flow</vt:lpstr>
      <vt:lpstr>Stats for Rats Statistical Considerations in Basic Science Research</vt:lpstr>
      <vt:lpstr>Overview</vt:lpstr>
      <vt:lpstr>Biostatistics Core</vt:lpstr>
      <vt:lpstr>Biostatistics Core</vt:lpstr>
      <vt:lpstr>Basic principles of Experimental Design</vt:lpstr>
      <vt:lpstr>Basic principles of Experimental Design</vt:lpstr>
      <vt:lpstr>Formulate study question/objectives in advance </vt:lpstr>
      <vt:lpstr>Slide 8</vt:lpstr>
      <vt:lpstr>Example</vt:lpstr>
      <vt:lpstr>Comparison/control</vt:lpstr>
      <vt:lpstr>Replication</vt:lpstr>
      <vt:lpstr>Example</vt:lpstr>
      <vt:lpstr>Replication</vt:lpstr>
      <vt:lpstr>Replication</vt:lpstr>
      <vt:lpstr>Replication</vt:lpstr>
      <vt:lpstr>Randomization</vt:lpstr>
      <vt:lpstr>Importance of  Randomization</vt:lpstr>
      <vt:lpstr>Stratification</vt:lpstr>
      <vt:lpstr>Basic Statistics for Stratification</vt:lpstr>
      <vt:lpstr>Basic Statistics for Stratification</vt:lpstr>
      <vt:lpstr>Example</vt:lpstr>
      <vt:lpstr>An extremely bad design</vt:lpstr>
      <vt:lpstr>Randomized</vt:lpstr>
      <vt:lpstr>A stratified design</vt:lpstr>
      <vt:lpstr>Randomization and stratification</vt:lpstr>
      <vt:lpstr>Factorial Experiments</vt:lpstr>
      <vt:lpstr>Factorial Experiments</vt:lpstr>
      <vt:lpstr>Factorial Experiments</vt:lpstr>
      <vt:lpstr>Interactions</vt:lpstr>
      <vt:lpstr>Statistics for Factorial Experiments</vt:lpstr>
      <vt:lpstr>Repeated Factors</vt:lpstr>
      <vt:lpstr>Other points</vt:lpstr>
      <vt:lpstr>Identifying the cut-off to use with a test on the basis of panel analysis: Real case </vt:lpstr>
      <vt:lpstr>Characteristics of a diagnostic test </vt:lpstr>
      <vt:lpstr>Summary of Experimental Design</vt:lpstr>
      <vt:lpstr>Sample size determination</vt:lpstr>
      <vt:lpstr>Significance test</vt:lpstr>
      <vt:lpstr>Statistical power</vt:lpstr>
      <vt:lpstr>Power and sample size depend on…</vt:lpstr>
      <vt:lpstr>Effect of sample size</vt:lpstr>
      <vt:lpstr>Effect of the effect</vt:lpstr>
      <vt:lpstr>Various effects</vt:lpstr>
      <vt:lpstr>What do I need to a sample size / power calculation?</vt:lpstr>
      <vt:lpstr>Reducing sample size I can’t afford 100 rats ….</vt:lpstr>
      <vt:lpstr>Summary of Sample Size</vt:lpstr>
      <vt:lpstr>Data Management</vt:lpstr>
      <vt:lpstr> Database Management</vt:lpstr>
      <vt:lpstr>Database Design/ Data Entry</vt:lpstr>
      <vt:lpstr>Database Design/ Data Entry</vt:lpstr>
      <vt:lpstr>Database Design/ Data Entry</vt:lpstr>
      <vt:lpstr>Questions?</vt:lpstr>
      <vt:lpstr>Acknowledgement</vt:lpstr>
    </vt:vector>
  </TitlesOfParts>
  <Company>Emory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Stats for Rats Statistical Considerations in Basic Science Research</dc:title>
  <dc:creator>Courtney</dc:creator>
  <cp:lastModifiedBy>bkilbou</cp:lastModifiedBy>
  <cp:revision>31</cp:revision>
  <dcterms:created xsi:type="dcterms:W3CDTF">2012-04-30T01:23:31Z</dcterms:created>
  <dcterms:modified xsi:type="dcterms:W3CDTF">2012-05-03T20:39:51Z</dcterms:modified>
</cp:coreProperties>
</file>