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9" r:id="rId1"/>
  </p:sldMasterIdLst>
  <p:notesMasterIdLst>
    <p:notesMasterId r:id="rId28"/>
  </p:notesMasterIdLst>
  <p:sldIdLst>
    <p:sldId id="256" r:id="rId2"/>
    <p:sldId id="303" r:id="rId3"/>
    <p:sldId id="289" r:id="rId4"/>
    <p:sldId id="299" r:id="rId5"/>
    <p:sldId id="300" r:id="rId6"/>
    <p:sldId id="259" r:id="rId7"/>
    <p:sldId id="258" r:id="rId8"/>
    <p:sldId id="260" r:id="rId9"/>
    <p:sldId id="301" r:id="rId10"/>
    <p:sldId id="282" r:id="rId11"/>
    <p:sldId id="286" r:id="rId12"/>
    <p:sldId id="294" r:id="rId13"/>
    <p:sldId id="302" r:id="rId14"/>
    <p:sldId id="296" r:id="rId15"/>
    <p:sldId id="261" r:id="rId16"/>
    <p:sldId id="292" r:id="rId17"/>
    <p:sldId id="290" r:id="rId18"/>
    <p:sldId id="278" r:id="rId19"/>
    <p:sldId id="298" r:id="rId20"/>
    <p:sldId id="273" r:id="rId21"/>
    <p:sldId id="270" r:id="rId22"/>
    <p:sldId id="297" r:id="rId23"/>
    <p:sldId id="304" r:id="rId24"/>
    <p:sldId id="306" r:id="rId25"/>
    <p:sldId id="308" r:id="rId26"/>
    <p:sldId id="307" r:id="rId2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son, Kesley" initials="TK"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814" autoAdjust="0"/>
  </p:normalViewPr>
  <p:slideViewPr>
    <p:cSldViewPr snapToGrid="0">
      <p:cViewPr varScale="1">
        <p:scale>
          <a:sx n="104" d="100"/>
          <a:sy n="104" d="100"/>
        </p:scale>
        <p:origin x="1806" y="114"/>
      </p:cViewPr>
      <p:guideLst>
        <p:guide orient="horz" pos="2160"/>
        <p:guide pos="2880"/>
      </p:guideLst>
    </p:cSldViewPr>
  </p:slideViewPr>
  <p:outlineViewPr>
    <p:cViewPr>
      <p:scale>
        <a:sx n="33" d="100"/>
        <a:sy n="33" d="100"/>
      </p:scale>
      <p:origin x="0" y="-90"/>
    </p:cViewPr>
  </p:outlineViewPr>
  <p:notesTextViewPr>
    <p:cViewPr>
      <p:scale>
        <a:sx n="1" d="1"/>
        <a:sy n="1" d="1"/>
      </p:scale>
      <p:origin x="0" y="0"/>
    </p:cViewPr>
  </p:notesTextViewPr>
  <p:notesViewPr>
    <p:cSldViewPr snapToGrid="0">
      <p:cViewPr varScale="1">
        <p:scale>
          <a:sx n="86" d="100"/>
          <a:sy n="86" d="100"/>
        </p:scale>
        <p:origin x="382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BED263-8499-4E11-9B51-0F8F6691D635}"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290E3E4F-0CC9-447B-A8B3-CCD5B02C50E4}">
      <dgm:prSet phldrT="[Text]"/>
      <dgm:spPr/>
      <dgm:t>
        <a:bodyPr/>
        <a:lstStyle/>
        <a:p>
          <a:r>
            <a:rPr lang="en-US" dirty="0" smtClean="0"/>
            <a:t>Interest in Study</a:t>
          </a:r>
          <a:endParaRPr lang="en-US" dirty="0"/>
        </a:p>
      </dgm:t>
      <dgm:extLst/>
    </dgm:pt>
    <dgm:pt modelId="{6F5C4410-5C5E-4B4A-821A-A0CA50CA1058}" type="parTrans" cxnId="{0C3E536E-4448-409E-8515-86C358DE0219}">
      <dgm:prSet/>
      <dgm:spPr/>
      <dgm:t>
        <a:bodyPr/>
        <a:lstStyle/>
        <a:p>
          <a:endParaRPr lang="en-US"/>
        </a:p>
      </dgm:t>
    </dgm:pt>
    <dgm:pt modelId="{8B45BE4C-2CDF-405E-A65A-9F7DC260E994}" type="sibTrans" cxnId="{0C3E536E-4448-409E-8515-86C358DE0219}">
      <dgm:prSet/>
      <dgm:spPr/>
      <dgm:t>
        <a:bodyPr/>
        <a:lstStyle/>
        <a:p>
          <a:endParaRPr lang="en-US"/>
        </a:p>
      </dgm:t>
    </dgm:pt>
    <dgm:pt modelId="{CA5B6B64-C9F9-469E-A45C-572B495EA799}">
      <dgm:prSet phldrT="[Text]"/>
      <dgm:spPr/>
      <dgm:t>
        <a:bodyPr/>
        <a:lstStyle/>
        <a:p>
          <a:r>
            <a:rPr lang="en-US" dirty="0" smtClean="0"/>
            <a:t>CDA</a:t>
          </a:r>
          <a:endParaRPr lang="en-US" dirty="0"/>
        </a:p>
      </dgm:t>
    </dgm:pt>
    <dgm:pt modelId="{1FED5CAA-E4F0-43DC-9C2D-E71C75658CD8}" type="parTrans" cxnId="{77791851-8C4A-4ACC-AFC8-69A7006B6836}">
      <dgm:prSet/>
      <dgm:spPr/>
      <dgm:t>
        <a:bodyPr/>
        <a:lstStyle/>
        <a:p>
          <a:endParaRPr lang="en-US"/>
        </a:p>
      </dgm:t>
    </dgm:pt>
    <dgm:pt modelId="{0609D843-7046-4940-AA1E-2878D0055F79}" type="sibTrans" cxnId="{77791851-8C4A-4ACC-AFC8-69A7006B6836}">
      <dgm:prSet/>
      <dgm:spPr/>
      <dgm:t>
        <a:bodyPr/>
        <a:lstStyle/>
        <a:p>
          <a:endParaRPr lang="en-US"/>
        </a:p>
      </dgm:t>
    </dgm:pt>
    <dgm:pt modelId="{ED8B3317-77FE-43B4-97F3-F410D9D1F625}">
      <dgm:prSet phldrT="[Text]"/>
      <dgm:spPr/>
      <dgm:t>
        <a:bodyPr/>
        <a:lstStyle/>
        <a:p>
          <a:r>
            <a:rPr lang="en-US" dirty="0" smtClean="0"/>
            <a:t>Start-up procedures</a:t>
          </a:r>
          <a:endParaRPr lang="en-US" dirty="0"/>
        </a:p>
      </dgm:t>
    </dgm:pt>
    <dgm:pt modelId="{F47F6EEF-7D42-4BCA-AAC6-5EBCC4F1A9CB}" type="parTrans" cxnId="{50C8AACF-5FB1-40F2-86E1-E90066939083}">
      <dgm:prSet/>
      <dgm:spPr/>
      <dgm:t>
        <a:bodyPr/>
        <a:lstStyle/>
        <a:p>
          <a:endParaRPr lang="en-US"/>
        </a:p>
      </dgm:t>
    </dgm:pt>
    <dgm:pt modelId="{AFC5C274-457B-4648-905B-20874C5B4520}" type="sibTrans" cxnId="{50C8AACF-5FB1-40F2-86E1-E90066939083}">
      <dgm:prSet/>
      <dgm:spPr/>
      <dgm:t>
        <a:bodyPr/>
        <a:lstStyle/>
        <a:p>
          <a:endParaRPr lang="en-US"/>
        </a:p>
      </dgm:t>
    </dgm:pt>
    <dgm:pt modelId="{879DBB4B-5FE9-4168-BFF7-C03E70C82029}">
      <dgm:prSet phldrT="[Text]"/>
      <dgm:spPr/>
      <dgm:t>
        <a:bodyPr/>
        <a:lstStyle/>
        <a:p>
          <a:r>
            <a:rPr lang="en-US" dirty="0" smtClean="0"/>
            <a:t>Budget and Contract Routing</a:t>
          </a:r>
          <a:endParaRPr lang="en-US" dirty="0"/>
        </a:p>
      </dgm:t>
    </dgm:pt>
    <dgm:pt modelId="{40BA73B4-8380-47F8-83B0-F14C30584790}" type="parTrans" cxnId="{ED2A4584-A94B-4AA4-8CDB-997511B6FCFF}">
      <dgm:prSet/>
      <dgm:spPr/>
      <dgm:t>
        <a:bodyPr/>
        <a:lstStyle/>
        <a:p>
          <a:endParaRPr lang="en-US"/>
        </a:p>
      </dgm:t>
    </dgm:pt>
    <dgm:pt modelId="{B6F64920-AC85-463C-9A1E-BCB4211255EE}" type="sibTrans" cxnId="{ED2A4584-A94B-4AA4-8CDB-997511B6FCFF}">
      <dgm:prSet/>
      <dgm:spPr/>
      <dgm:t>
        <a:bodyPr/>
        <a:lstStyle/>
        <a:p>
          <a:endParaRPr lang="en-US"/>
        </a:p>
      </dgm:t>
    </dgm:pt>
    <dgm:pt modelId="{D0BD8554-824E-45A4-BA26-D628C3D08216}">
      <dgm:prSet phldrT="[Text]"/>
      <dgm:spPr/>
      <dgm:t>
        <a:bodyPr/>
        <a:lstStyle/>
        <a:p>
          <a:r>
            <a:rPr lang="en-US" dirty="0" smtClean="0"/>
            <a:t>Pre-Enrollment</a:t>
          </a:r>
          <a:endParaRPr lang="en-US" dirty="0"/>
        </a:p>
      </dgm:t>
    </dgm:pt>
    <dgm:pt modelId="{E759B130-CEFC-440A-B9BC-185B0C2034D7}" type="parTrans" cxnId="{859F04E5-0A25-491E-9E14-6D2D3221A193}">
      <dgm:prSet/>
      <dgm:spPr/>
      <dgm:t>
        <a:bodyPr/>
        <a:lstStyle/>
        <a:p>
          <a:endParaRPr lang="en-US"/>
        </a:p>
      </dgm:t>
    </dgm:pt>
    <dgm:pt modelId="{7CA8285C-A560-41C5-89AF-01A8986D4D92}" type="sibTrans" cxnId="{859F04E5-0A25-491E-9E14-6D2D3221A193}">
      <dgm:prSet/>
      <dgm:spPr/>
      <dgm:t>
        <a:bodyPr/>
        <a:lstStyle/>
        <a:p>
          <a:endParaRPr lang="en-US"/>
        </a:p>
      </dgm:t>
    </dgm:pt>
    <dgm:pt modelId="{356097B4-CD1F-4542-8588-2076FB116AEE}">
      <dgm:prSet phldrT="[Text]"/>
      <dgm:spPr/>
      <dgm:t>
        <a:bodyPr/>
        <a:lstStyle/>
        <a:p>
          <a:r>
            <a:rPr lang="en-US" dirty="0" smtClean="0"/>
            <a:t>Feasibility</a:t>
          </a:r>
          <a:endParaRPr lang="en-US" dirty="0"/>
        </a:p>
      </dgm:t>
    </dgm:pt>
    <dgm:pt modelId="{D0F0C543-9866-4593-8DCB-D6E375FF0F38}" type="parTrans" cxnId="{FC94A7E3-993B-425B-BD17-7F7C79B7DE82}">
      <dgm:prSet/>
      <dgm:spPr/>
      <dgm:t>
        <a:bodyPr/>
        <a:lstStyle/>
        <a:p>
          <a:endParaRPr lang="en-US"/>
        </a:p>
      </dgm:t>
    </dgm:pt>
    <dgm:pt modelId="{06B32BAC-C360-4FBC-B6FF-AA01D1F86539}" type="sibTrans" cxnId="{FC94A7E3-993B-425B-BD17-7F7C79B7DE82}">
      <dgm:prSet/>
      <dgm:spPr/>
      <dgm:t>
        <a:bodyPr/>
        <a:lstStyle/>
        <a:p>
          <a:endParaRPr lang="en-US"/>
        </a:p>
      </dgm:t>
    </dgm:pt>
    <dgm:pt modelId="{BC8A5BAF-149D-4963-B716-DAEF4D4A1ECC}">
      <dgm:prSet phldrT="[Text]" custT="1"/>
      <dgm:spPr/>
      <dgm:t>
        <a:bodyPr/>
        <a:lstStyle/>
        <a:p>
          <a:r>
            <a:rPr lang="en-US" sz="1400" dirty="0" smtClean="0"/>
            <a:t>Regulatory Binder</a:t>
          </a:r>
          <a:endParaRPr lang="en-US" sz="1400" dirty="0"/>
        </a:p>
      </dgm:t>
    </dgm:pt>
    <dgm:pt modelId="{37C955E0-58C2-4DC0-9081-47BFC569C9AF}" type="parTrans" cxnId="{5BDCDE25-9661-477D-A247-2F756B2C3CDD}">
      <dgm:prSet/>
      <dgm:spPr/>
      <dgm:t>
        <a:bodyPr/>
        <a:lstStyle/>
        <a:p>
          <a:endParaRPr lang="en-US"/>
        </a:p>
      </dgm:t>
    </dgm:pt>
    <dgm:pt modelId="{11DD1F5A-EBCA-44F1-A8D6-DAAB99A036CC}" type="sibTrans" cxnId="{5BDCDE25-9661-477D-A247-2F756B2C3CDD}">
      <dgm:prSet/>
      <dgm:spPr/>
      <dgm:t>
        <a:bodyPr/>
        <a:lstStyle/>
        <a:p>
          <a:endParaRPr lang="en-US"/>
        </a:p>
      </dgm:t>
    </dgm:pt>
    <dgm:pt modelId="{198435EE-2D44-4A26-A89F-4245193EFCD2}">
      <dgm:prSet phldrT="[Text]" custT="1"/>
      <dgm:spPr/>
      <dgm:t>
        <a:bodyPr/>
        <a:lstStyle/>
        <a:p>
          <a:endParaRPr lang="en-US" sz="1400" dirty="0"/>
        </a:p>
      </dgm:t>
    </dgm:pt>
    <dgm:pt modelId="{596BF7AE-D66F-4EEC-B7B8-90B81E71B4F6}" type="parTrans" cxnId="{EC9EB5D3-49AD-415E-8C01-31FC6CE1DE83}">
      <dgm:prSet/>
      <dgm:spPr/>
      <dgm:t>
        <a:bodyPr/>
        <a:lstStyle/>
        <a:p>
          <a:endParaRPr lang="en-US"/>
        </a:p>
      </dgm:t>
    </dgm:pt>
    <dgm:pt modelId="{B18592D6-5AE1-43AD-AAEE-DBFF517E41ED}" type="sibTrans" cxnId="{EC9EB5D3-49AD-415E-8C01-31FC6CE1DE83}">
      <dgm:prSet/>
      <dgm:spPr/>
      <dgm:t>
        <a:bodyPr/>
        <a:lstStyle/>
        <a:p>
          <a:endParaRPr lang="en-US"/>
        </a:p>
      </dgm:t>
    </dgm:pt>
    <dgm:pt modelId="{49E6C505-1716-4D34-8E3F-B80462EC7386}">
      <dgm:prSet phldrT="[Text]"/>
      <dgm:spPr/>
      <dgm:t>
        <a:bodyPr/>
        <a:lstStyle/>
        <a:p>
          <a:r>
            <a:rPr lang="en-US" dirty="0" smtClean="0"/>
            <a:t>Approval (IRB, ACTSI, etc)</a:t>
          </a:r>
          <a:endParaRPr lang="en-US" dirty="0"/>
        </a:p>
      </dgm:t>
    </dgm:pt>
    <dgm:pt modelId="{55717A76-25FC-4D12-ADAD-FBED4A5FAA26}" type="parTrans" cxnId="{11F48916-64BE-4BEA-AC4D-01FB32268F83}">
      <dgm:prSet/>
      <dgm:spPr/>
      <dgm:t>
        <a:bodyPr/>
        <a:lstStyle/>
        <a:p>
          <a:endParaRPr lang="en-US"/>
        </a:p>
      </dgm:t>
    </dgm:pt>
    <dgm:pt modelId="{4C6929E9-353C-45A5-9D4B-7CFECE3C6A63}" type="sibTrans" cxnId="{11F48916-64BE-4BEA-AC4D-01FB32268F83}">
      <dgm:prSet/>
      <dgm:spPr/>
      <dgm:t>
        <a:bodyPr/>
        <a:lstStyle/>
        <a:p>
          <a:endParaRPr lang="en-US"/>
        </a:p>
      </dgm:t>
    </dgm:pt>
    <dgm:pt modelId="{48EDA4F1-F14E-436F-9F60-D9204EC6A6D9}">
      <dgm:prSet phldrT="[Text]"/>
      <dgm:spPr/>
      <dgm:t>
        <a:bodyPr/>
        <a:lstStyle/>
        <a:p>
          <a:r>
            <a:rPr lang="en-US" dirty="0" smtClean="0">
              <a:solidFill>
                <a:schemeClr val="tx1"/>
              </a:solidFill>
            </a:rPr>
            <a:t>Pre-study Visits</a:t>
          </a:r>
          <a:endParaRPr lang="en-US" dirty="0">
            <a:solidFill>
              <a:schemeClr val="tx1"/>
            </a:solidFill>
          </a:endParaRPr>
        </a:p>
      </dgm:t>
    </dgm:pt>
    <dgm:pt modelId="{27999EE5-85D2-43C9-896E-2FA6D8E4AEB6}" type="parTrans" cxnId="{D2EA2625-2517-4204-BE78-0906A9F66E0B}">
      <dgm:prSet/>
      <dgm:spPr/>
      <dgm:t>
        <a:bodyPr/>
        <a:lstStyle/>
        <a:p>
          <a:endParaRPr lang="en-US"/>
        </a:p>
      </dgm:t>
    </dgm:pt>
    <dgm:pt modelId="{2D965127-291A-45E3-9A05-41EE4D838628}" type="sibTrans" cxnId="{D2EA2625-2517-4204-BE78-0906A9F66E0B}">
      <dgm:prSet/>
      <dgm:spPr/>
      <dgm:t>
        <a:bodyPr/>
        <a:lstStyle/>
        <a:p>
          <a:endParaRPr lang="en-US"/>
        </a:p>
      </dgm:t>
    </dgm:pt>
    <dgm:pt modelId="{A542A2C0-6882-4305-A842-BDF206A4455C}">
      <dgm:prSet phldrT="[Text]" custT="1"/>
      <dgm:spPr/>
      <dgm:t>
        <a:bodyPr/>
        <a:lstStyle/>
        <a:p>
          <a:r>
            <a:rPr lang="en-US" sz="1400" dirty="0" smtClean="0"/>
            <a:t>Source Documents</a:t>
          </a:r>
          <a:endParaRPr lang="en-US" sz="1400" dirty="0"/>
        </a:p>
      </dgm:t>
    </dgm:pt>
    <dgm:pt modelId="{C8708948-D77D-4946-873E-3F513FEEE994}" type="parTrans" cxnId="{4B63F59A-9582-4277-97DA-C2EF5702B387}">
      <dgm:prSet/>
      <dgm:spPr/>
      <dgm:t>
        <a:bodyPr/>
        <a:lstStyle/>
        <a:p>
          <a:endParaRPr lang="en-US"/>
        </a:p>
      </dgm:t>
    </dgm:pt>
    <dgm:pt modelId="{DAEBDC10-AEB4-4DBE-B606-7D30A2DFB749}" type="sibTrans" cxnId="{4B63F59A-9582-4277-97DA-C2EF5702B387}">
      <dgm:prSet/>
      <dgm:spPr/>
      <dgm:t>
        <a:bodyPr/>
        <a:lstStyle/>
        <a:p>
          <a:endParaRPr lang="en-US"/>
        </a:p>
      </dgm:t>
    </dgm:pt>
    <dgm:pt modelId="{B6F2D307-232D-45A4-B865-8BBDBEF0F815}">
      <dgm:prSet phldrT="[Text]" custT="1"/>
      <dgm:spPr/>
      <dgm:t>
        <a:bodyPr/>
        <a:lstStyle/>
        <a:p>
          <a:r>
            <a:rPr lang="en-US" sz="1400" dirty="0" smtClean="0"/>
            <a:t>Integration into Systems (EPIC, CTMS, CR-Assist, etc.)</a:t>
          </a:r>
          <a:endParaRPr lang="en-US" sz="1400" dirty="0"/>
        </a:p>
      </dgm:t>
    </dgm:pt>
    <dgm:pt modelId="{493B46BD-90AB-45AC-BAC3-9F4172A75D51}" type="parTrans" cxnId="{E68F7260-E9CE-43AD-BA0E-E3BC72EE491B}">
      <dgm:prSet/>
      <dgm:spPr/>
      <dgm:t>
        <a:bodyPr/>
        <a:lstStyle/>
        <a:p>
          <a:endParaRPr lang="en-US"/>
        </a:p>
      </dgm:t>
    </dgm:pt>
    <dgm:pt modelId="{2D68B802-C968-4532-928A-A4FF7529C125}" type="sibTrans" cxnId="{E68F7260-E9CE-43AD-BA0E-E3BC72EE491B}">
      <dgm:prSet/>
      <dgm:spPr/>
      <dgm:t>
        <a:bodyPr/>
        <a:lstStyle/>
        <a:p>
          <a:endParaRPr lang="en-US"/>
        </a:p>
      </dgm:t>
    </dgm:pt>
    <dgm:pt modelId="{68F32973-B980-41E8-AEAC-2C0FB1370D9A}">
      <dgm:prSet custT="1"/>
      <dgm:spPr/>
      <dgm:t>
        <a:bodyPr/>
        <a:lstStyle/>
        <a:p>
          <a:r>
            <a:rPr lang="en-US" sz="1400" dirty="0" smtClean="0"/>
            <a:t>Training</a:t>
          </a:r>
          <a:endParaRPr lang="en-US" sz="1400" dirty="0"/>
        </a:p>
      </dgm:t>
    </dgm:pt>
    <dgm:pt modelId="{8127F148-C6FF-426C-9C79-3128D47C4F85}" type="parTrans" cxnId="{6D3D5882-78EE-4346-B6A2-22C5A9BED96D}">
      <dgm:prSet/>
      <dgm:spPr/>
      <dgm:t>
        <a:bodyPr/>
        <a:lstStyle/>
        <a:p>
          <a:endParaRPr lang="en-US"/>
        </a:p>
      </dgm:t>
    </dgm:pt>
    <dgm:pt modelId="{BBB9B8A0-0E35-4590-A191-070359330897}" type="sibTrans" cxnId="{6D3D5882-78EE-4346-B6A2-22C5A9BED96D}">
      <dgm:prSet/>
      <dgm:spPr/>
      <dgm:t>
        <a:bodyPr/>
        <a:lstStyle/>
        <a:p>
          <a:endParaRPr lang="en-US"/>
        </a:p>
      </dgm:t>
    </dgm:pt>
    <dgm:pt modelId="{10719BE1-B03D-49A7-9A99-15615B69FB62}">
      <dgm:prSet phldrT="[Text]" custT="1"/>
      <dgm:spPr/>
      <dgm:t>
        <a:bodyPr/>
        <a:lstStyle/>
        <a:p>
          <a:r>
            <a:rPr lang="en-US" sz="1400" dirty="0" smtClean="0"/>
            <a:t>Site Initiation Visit</a:t>
          </a:r>
          <a:endParaRPr lang="en-US" sz="1400" dirty="0"/>
        </a:p>
      </dgm:t>
    </dgm:pt>
    <dgm:pt modelId="{FBC3FC4F-E36A-4570-8A02-3F1FD5D7BACB}" type="parTrans" cxnId="{DC3F7028-F792-4A87-B3D8-FB842CD6714F}">
      <dgm:prSet/>
      <dgm:spPr/>
      <dgm:t>
        <a:bodyPr/>
        <a:lstStyle/>
        <a:p>
          <a:endParaRPr lang="en-US"/>
        </a:p>
      </dgm:t>
    </dgm:pt>
    <dgm:pt modelId="{688ED3AC-2514-495B-9EBD-1434276899DB}" type="sibTrans" cxnId="{DC3F7028-F792-4A87-B3D8-FB842CD6714F}">
      <dgm:prSet/>
      <dgm:spPr/>
      <dgm:t>
        <a:bodyPr/>
        <a:lstStyle/>
        <a:p>
          <a:endParaRPr lang="en-US"/>
        </a:p>
      </dgm:t>
    </dgm:pt>
    <dgm:pt modelId="{E30300E4-1BAA-4FFD-B5AA-0EC81BFCEAC7}" type="pres">
      <dgm:prSet presAssocID="{2DBED263-8499-4E11-9B51-0F8F6691D635}" presName="rootnode" presStyleCnt="0">
        <dgm:presLayoutVars>
          <dgm:chMax/>
          <dgm:chPref/>
          <dgm:dir/>
          <dgm:animLvl val="lvl"/>
        </dgm:presLayoutVars>
      </dgm:prSet>
      <dgm:spPr/>
      <dgm:t>
        <a:bodyPr/>
        <a:lstStyle/>
        <a:p>
          <a:endParaRPr lang="en-US"/>
        </a:p>
      </dgm:t>
    </dgm:pt>
    <dgm:pt modelId="{A744A61B-0890-4A02-8D2C-9391B32E01C0}" type="pres">
      <dgm:prSet presAssocID="{290E3E4F-0CC9-447B-A8B3-CCD5B02C50E4}" presName="composite" presStyleCnt="0"/>
      <dgm:spPr/>
    </dgm:pt>
    <dgm:pt modelId="{39C6A863-F087-4356-A24F-88DFA8CB9C2A}" type="pres">
      <dgm:prSet presAssocID="{290E3E4F-0CC9-447B-A8B3-CCD5B02C50E4}" presName="bentUpArrow1" presStyleLbl="alignImgPlace1" presStyleIdx="0" presStyleCnt="2"/>
      <dgm:spPr/>
    </dgm:pt>
    <dgm:pt modelId="{776B00F4-2187-47CF-AD93-67A058FB47CE}" type="pres">
      <dgm:prSet presAssocID="{290E3E4F-0CC9-447B-A8B3-CCD5B02C50E4}" presName="ParentText" presStyleLbl="node1" presStyleIdx="0" presStyleCnt="3">
        <dgm:presLayoutVars>
          <dgm:chMax val="1"/>
          <dgm:chPref val="1"/>
          <dgm:bulletEnabled val="1"/>
        </dgm:presLayoutVars>
      </dgm:prSet>
      <dgm:spPr/>
      <dgm:t>
        <a:bodyPr/>
        <a:lstStyle/>
        <a:p>
          <a:endParaRPr lang="en-US"/>
        </a:p>
      </dgm:t>
    </dgm:pt>
    <dgm:pt modelId="{A2CEA372-41EF-43EA-96ED-4F4FD7074DFF}" type="pres">
      <dgm:prSet presAssocID="{290E3E4F-0CC9-447B-A8B3-CCD5B02C50E4}" presName="ChildText" presStyleLbl="revTx" presStyleIdx="0" presStyleCnt="3">
        <dgm:presLayoutVars>
          <dgm:chMax val="0"/>
          <dgm:chPref val="0"/>
          <dgm:bulletEnabled val="1"/>
        </dgm:presLayoutVars>
      </dgm:prSet>
      <dgm:spPr/>
      <dgm:t>
        <a:bodyPr/>
        <a:lstStyle/>
        <a:p>
          <a:endParaRPr lang="en-US"/>
        </a:p>
      </dgm:t>
    </dgm:pt>
    <dgm:pt modelId="{12F39489-6F3D-4CA8-B3CF-F1A8EC1A7F8E}" type="pres">
      <dgm:prSet presAssocID="{8B45BE4C-2CDF-405E-A65A-9F7DC260E994}" presName="sibTrans" presStyleCnt="0"/>
      <dgm:spPr/>
    </dgm:pt>
    <dgm:pt modelId="{51450102-1833-4FFD-9577-C55F66D12A3C}" type="pres">
      <dgm:prSet presAssocID="{ED8B3317-77FE-43B4-97F3-F410D9D1F625}" presName="composite" presStyleCnt="0"/>
      <dgm:spPr/>
    </dgm:pt>
    <dgm:pt modelId="{891729A1-B272-4845-A21E-A4527D90762D}" type="pres">
      <dgm:prSet presAssocID="{ED8B3317-77FE-43B4-97F3-F410D9D1F625}" presName="bentUpArrow1" presStyleLbl="alignImgPlace1" presStyleIdx="1" presStyleCnt="2"/>
      <dgm:spPr/>
    </dgm:pt>
    <dgm:pt modelId="{1982213C-E706-4570-86D3-DA18483283AD}" type="pres">
      <dgm:prSet presAssocID="{ED8B3317-77FE-43B4-97F3-F410D9D1F625}" presName="ParentText" presStyleLbl="node1" presStyleIdx="1" presStyleCnt="3">
        <dgm:presLayoutVars>
          <dgm:chMax val="1"/>
          <dgm:chPref val="1"/>
          <dgm:bulletEnabled val="1"/>
        </dgm:presLayoutVars>
      </dgm:prSet>
      <dgm:spPr/>
      <dgm:t>
        <a:bodyPr/>
        <a:lstStyle/>
        <a:p>
          <a:endParaRPr lang="en-US"/>
        </a:p>
      </dgm:t>
    </dgm:pt>
    <dgm:pt modelId="{F46DF8F1-EEC3-4A8A-BCE2-282F2E8ADFAA}" type="pres">
      <dgm:prSet presAssocID="{ED8B3317-77FE-43B4-97F3-F410D9D1F625}" presName="ChildText" presStyleLbl="revTx" presStyleIdx="1" presStyleCnt="3" custScaleX="163746" custLinFactNeighborX="32933" custLinFactNeighborY="-2891">
        <dgm:presLayoutVars>
          <dgm:chMax val="0"/>
          <dgm:chPref val="0"/>
          <dgm:bulletEnabled val="1"/>
        </dgm:presLayoutVars>
      </dgm:prSet>
      <dgm:spPr/>
      <dgm:t>
        <a:bodyPr/>
        <a:lstStyle/>
        <a:p>
          <a:endParaRPr lang="en-US"/>
        </a:p>
      </dgm:t>
    </dgm:pt>
    <dgm:pt modelId="{C647DE6C-2AD7-450C-BF63-94474DC8604A}" type="pres">
      <dgm:prSet presAssocID="{AFC5C274-457B-4648-905B-20874C5B4520}" presName="sibTrans" presStyleCnt="0"/>
      <dgm:spPr/>
    </dgm:pt>
    <dgm:pt modelId="{69A6F3EA-988A-4336-A78D-8FA638A085BB}" type="pres">
      <dgm:prSet presAssocID="{D0BD8554-824E-45A4-BA26-D628C3D08216}" presName="composite" presStyleCnt="0"/>
      <dgm:spPr/>
    </dgm:pt>
    <dgm:pt modelId="{7E4E2A08-196A-41DF-B60D-E19260FA358E}" type="pres">
      <dgm:prSet presAssocID="{D0BD8554-824E-45A4-BA26-D628C3D08216}" presName="ParentText" presStyleLbl="node1" presStyleIdx="2" presStyleCnt="3">
        <dgm:presLayoutVars>
          <dgm:chMax val="1"/>
          <dgm:chPref val="1"/>
          <dgm:bulletEnabled val="1"/>
        </dgm:presLayoutVars>
      </dgm:prSet>
      <dgm:spPr/>
      <dgm:t>
        <a:bodyPr/>
        <a:lstStyle/>
        <a:p>
          <a:endParaRPr lang="en-US"/>
        </a:p>
      </dgm:t>
    </dgm:pt>
    <dgm:pt modelId="{E416A59D-FA39-413E-B6A7-1305C9928399}" type="pres">
      <dgm:prSet presAssocID="{D0BD8554-824E-45A4-BA26-D628C3D08216}" presName="FinalChildText" presStyleLbl="revTx" presStyleIdx="2" presStyleCnt="3" custScaleX="200677" custScaleY="161165" custLinFactNeighborX="58026" custLinFactNeighborY="-2330">
        <dgm:presLayoutVars>
          <dgm:chMax val="0"/>
          <dgm:chPref val="0"/>
          <dgm:bulletEnabled val="1"/>
        </dgm:presLayoutVars>
      </dgm:prSet>
      <dgm:spPr/>
      <dgm:t>
        <a:bodyPr/>
        <a:lstStyle/>
        <a:p>
          <a:endParaRPr lang="en-US"/>
        </a:p>
      </dgm:t>
    </dgm:pt>
  </dgm:ptLst>
  <dgm:cxnLst>
    <dgm:cxn modelId="{4B63F59A-9582-4277-97DA-C2EF5702B387}" srcId="{D0BD8554-824E-45A4-BA26-D628C3D08216}" destId="{A542A2C0-6882-4305-A842-BDF206A4455C}" srcOrd="2" destOrd="0" parTransId="{C8708948-D77D-4946-873E-3F513FEEE994}" sibTransId="{DAEBDC10-AEB4-4DBE-B606-7D30A2DFB749}"/>
    <dgm:cxn modelId="{77791851-8C4A-4ACC-AFC8-69A7006B6836}" srcId="{290E3E4F-0CC9-447B-A8B3-CCD5B02C50E4}" destId="{CA5B6B64-C9F9-469E-A45C-572B495EA799}" srcOrd="0" destOrd="0" parTransId="{1FED5CAA-E4F0-43DC-9C2D-E71C75658CD8}" sibTransId="{0609D843-7046-4940-AA1E-2878D0055F79}"/>
    <dgm:cxn modelId="{859F04E5-0A25-491E-9E14-6D2D3221A193}" srcId="{2DBED263-8499-4E11-9B51-0F8F6691D635}" destId="{D0BD8554-824E-45A4-BA26-D628C3D08216}" srcOrd="2" destOrd="0" parTransId="{E759B130-CEFC-440A-B9BC-185B0C2034D7}" sibTransId="{7CA8285C-A560-41C5-89AF-01A8986D4D92}"/>
    <dgm:cxn modelId="{ED2A4584-A94B-4AA4-8CDB-997511B6FCFF}" srcId="{ED8B3317-77FE-43B4-97F3-F410D9D1F625}" destId="{879DBB4B-5FE9-4168-BFF7-C03E70C82029}" srcOrd="0" destOrd="0" parTransId="{40BA73B4-8380-47F8-83B0-F14C30584790}" sibTransId="{B6F64920-AC85-463C-9A1E-BCB4211255EE}"/>
    <dgm:cxn modelId="{EC9EB5D3-49AD-415E-8C01-31FC6CE1DE83}" srcId="{D0BD8554-824E-45A4-BA26-D628C3D08216}" destId="{198435EE-2D44-4A26-A89F-4245193EFCD2}" srcOrd="0" destOrd="0" parTransId="{596BF7AE-D66F-4EEC-B7B8-90B81E71B4F6}" sibTransId="{B18592D6-5AE1-43AD-AAEE-DBFF517E41ED}"/>
    <dgm:cxn modelId="{6D5D40ED-07D1-4CB5-BA87-CC8E18577509}" type="presOf" srcId="{ED8B3317-77FE-43B4-97F3-F410D9D1F625}" destId="{1982213C-E706-4570-86D3-DA18483283AD}" srcOrd="0" destOrd="0" presId="urn:microsoft.com/office/officeart/2005/8/layout/StepDownProcess"/>
    <dgm:cxn modelId="{A9F09DC8-7B26-4146-93A7-12997520A018}" type="presOf" srcId="{10719BE1-B03D-49A7-9A99-15615B69FB62}" destId="{E416A59D-FA39-413E-B6A7-1305C9928399}" srcOrd="0" destOrd="3" presId="urn:microsoft.com/office/officeart/2005/8/layout/StepDownProcess"/>
    <dgm:cxn modelId="{86BD7FC2-5D11-4994-ACFC-B56D35EF19DE}" type="presOf" srcId="{879DBB4B-5FE9-4168-BFF7-C03E70C82029}" destId="{F46DF8F1-EEC3-4A8A-BCE2-282F2E8ADFAA}" srcOrd="0" destOrd="0" presId="urn:microsoft.com/office/officeart/2005/8/layout/StepDownProcess"/>
    <dgm:cxn modelId="{A8D018B7-A4C7-4F4F-B3BD-E3C2A25C5C53}" type="presOf" srcId="{B6F2D307-232D-45A4-B865-8BBDBEF0F815}" destId="{E416A59D-FA39-413E-B6A7-1305C9928399}" srcOrd="0" destOrd="4" presId="urn:microsoft.com/office/officeart/2005/8/layout/StepDownProcess"/>
    <dgm:cxn modelId="{F201CDEB-723B-464E-933F-A142F37417CB}" type="presOf" srcId="{48EDA4F1-F14E-436F-9F60-D9204EC6A6D9}" destId="{A2CEA372-41EF-43EA-96ED-4F4FD7074DFF}" srcOrd="0" destOrd="2" presId="urn:microsoft.com/office/officeart/2005/8/layout/StepDownProcess"/>
    <dgm:cxn modelId="{53D398F5-3D80-4B13-9E41-3999A4E13581}" type="presOf" srcId="{198435EE-2D44-4A26-A89F-4245193EFCD2}" destId="{E416A59D-FA39-413E-B6A7-1305C9928399}" srcOrd="0" destOrd="0" presId="urn:microsoft.com/office/officeart/2005/8/layout/StepDownProcess"/>
    <dgm:cxn modelId="{0C3E536E-4448-409E-8515-86C358DE0219}" srcId="{2DBED263-8499-4E11-9B51-0F8F6691D635}" destId="{290E3E4F-0CC9-447B-A8B3-CCD5B02C50E4}" srcOrd="0" destOrd="0" parTransId="{6F5C4410-5C5E-4B4A-821A-A0CA50CA1058}" sibTransId="{8B45BE4C-2CDF-405E-A65A-9F7DC260E994}"/>
    <dgm:cxn modelId="{0E65E7BF-6774-427B-9DB1-03DF9A1DC405}" type="presOf" srcId="{68F32973-B980-41E8-AEAC-2C0FB1370D9A}" destId="{E416A59D-FA39-413E-B6A7-1305C9928399}" srcOrd="0" destOrd="5" presId="urn:microsoft.com/office/officeart/2005/8/layout/StepDownProcess"/>
    <dgm:cxn modelId="{E68F7260-E9CE-43AD-BA0E-E3BC72EE491B}" srcId="{D0BD8554-824E-45A4-BA26-D628C3D08216}" destId="{B6F2D307-232D-45A4-B865-8BBDBEF0F815}" srcOrd="4" destOrd="0" parTransId="{493B46BD-90AB-45AC-BAC3-9F4172A75D51}" sibTransId="{2D68B802-C968-4532-928A-A4FF7529C125}"/>
    <dgm:cxn modelId="{97968051-F78D-40A8-89BE-606AF6D588A2}" type="presOf" srcId="{CA5B6B64-C9F9-469E-A45C-572B495EA799}" destId="{A2CEA372-41EF-43EA-96ED-4F4FD7074DFF}" srcOrd="0" destOrd="0" presId="urn:microsoft.com/office/officeart/2005/8/layout/StepDownProcess"/>
    <dgm:cxn modelId="{C7993204-36BE-4ED0-8C04-A43288450DF3}" type="presOf" srcId="{D0BD8554-824E-45A4-BA26-D628C3D08216}" destId="{7E4E2A08-196A-41DF-B60D-E19260FA358E}" srcOrd="0" destOrd="0" presId="urn:microsoft.com/office/officeart/2005/8/layout/StepDownProcess"/>
    <dgm:cxn modelId="{D21B314B-882C-4750-9750-0EC5458486CB}" type="presOf" srcId="{290E3E4F-0CC9-447B-A8B3-CCD5B02C50E4}" destId="{776B00F4-2187-47CF-AD93-67A058FB47CE}" srcOrd="0" destOrd="0" presId="urn:microsoft.com/office/officeart/2005/8/layout/StepDownProcess"/>
    <dgm:cxn modelId="{D9DC0304-AB93-46BA-A935-5A59ED12D2AE}" type="presOf" srcId="{A542A2C0-6882-4305-A842-BDF206A4455C}" destId="{E416A59D-FA39-413E-B6A7-1305C9928399}" srcOrd="0" destOrd="2" presId="urn:microsoft.com/office/officeart/2005/8/layout/StepDownProcess"/>
    <dgm:cxn modelId="{7800803F-0F14-4E4D-A32C-F52B4537F420}" type="presOf" srcId="{2DBED263-8499-4E11-9B51-0F8F6691D635}" destId="{E30300E4-1BAA-4FFD-B5AA-0EC81BFCEAC7}" srcOrd="0" destOrd="0" presId="urn:microsoft.com/office/officeart/2005/8/layout/StepDownProcess"/>
    <dgm:cxn modelId="{FC94A7E3-993B-425B-BD17-7F7C79B7DE82}" srcId="{290E3E4F-0CC9-447B-A8B3-CCD5B02C50E4}" destId="{356097B4-CD1F-4542-8588-2076FB116AEE}" srcOrd="1" destOrd="0" parTransId="{D0F0C543-9866-4593-8DCB-D6E375FF0F38}" sibTransId="{06B32BAC-C360-4FBC-B6FF-AA01D1F86539}"/>
    <dgm:cxn modelId="{11F48916-64BE-4BEA-AC4D-01FB32268F83}" srcId="{ED8B3317-77FE-43B4-97F3-F410D9D1F625}" destId="{49E6C505-1716-4D34-8E3F-B80462EC7386}" srcOrd="1" destOrd="0" parTransId="{55717A76-25FC-4D12-ADAD-FBED4A5FAA26}" sibTransId="{4C6929E9-353C-45A5-9D4B-7CFECE3C6A63}"/>
    <dgm:cxn modelId="{5BDCDE25-9661-477D-A247-2F756B2C3CDD}" srcId="{D0BD8554-824E-45A4-BA26-D628C3D08216}" destId="{BC8A5BAF-149D-4963-B716-DAEF4D4A1ECC}" srcOrd="1" destOrd="0" parTransId="{37C955E0-58C2-4DC0-9081-47BFC569C9AF}" sibTransId="{11DD1F5A-EBCA-44F1-A8D6-DAAB99A036CC}"/>
    <dgm:cxn modelId="{0E1729F0-49FB-44FC-930D-2826B5EC0AF5}" type="presOf" srcId="{49E6C505-1716-4D34-8E3F-B80462EC7386}" destId="{F46DF8F1-EEC3-4A8A-BCE2-282F2E8ADFAA}" srcOrd="0" destOrd="1" presId="urn:microsoft.com/office/officeart/2005/8/layout/StepDownProcess"/>
    <dgm:cxn modelId="{1D702BE2-E2EF-4B56-8147-F02BBBB9F806}" type="presOf" srcId="{BC8A5BAF-149D-4963-B716-DAEF4D4A1ECC}" destId="{E416A59D-FA39-413E-B6A7-1305C9928399}" srcOrd="0" destOrd="1" presId="urn:microsoft.com/office/officeart/2005/8/layout/StepDownProcess"/>
    <dgm:cxn modelId="{50C8AACF-5FB1-40F2-86E1-E90066939083}" srcId="{2DBED263-8499-4E11-9B51-0F8F6691D635}" destId="{ED8B3317-77FE-43B4-97F3-F410D9D1F625}" srcOrd="1" destOrd="0" parTransId="{F47F6EEF-7D42-4BCA-AAC6-5EBCC4F1A9CB}" sibTransId="{AFC5C274-457B-4648-905B-20874C5B4520}"/>
    <dgm:cxn modelId="{6D3D5882-78EE-4346-B6A2-22C5A9BED96D}" srcId="{D0BD8554-824E-45A4-BA26-D628C3D08216}" destId="{68F32973-B980-41E8-AEAC-2C0FB1370D9A}" srcOrd="5" destOrd="0" parTransId="{8127F148-C6FF-426C-9C79-3128D47C4F85}" sibTransId="{BBB9B8A0-0E35-4590-A191-070359330897}"/>
    <dgm:cxn modelId="{DC3F7028-F792-4A87-B3D8-FB842CD6714F}" srcId="{D0BD8554-824E-45A4-BA26-D628C3D08216}" destId="{10719BE1-B03D-49A7-9A99-15615B69FB62}" srcOrd="3" destOrd="0" parTransId="{FBC3FC4F-E36A-4570-8A02-3F1FD5D7BACB}" sibTransId="{688ED3AC-2514-495B-9EBD-1434276899DB}"/>
    <dgm:cxn modelId="{6BFFBC3F-5FBA-4DC1-A385-43269E840065}" type="presOf" srcId="{356097B4-CD1F-4542-8588-2076FB116AEE}" destId="{A2CEA372-41EF-43EA-96ED-4F4FD7074DFF}" srcOrd="0" destOrd="1" presId="urn:microsoft.com/office/officeart/2005/8/layout/StepDownProcess"/>
    <dgm:cxn modelId="{D2EA2625-2517-4204-BE78-0906A9F66E0B}" srcId="{290E3E4F-0CC9-447B-A8B3-CCD5B02C50E4}" destId="{48EDA4F1-F14E-436F-9F60-D9204EC6A6D9}" srcOrd="2" destOrd="0" parTransId="{27999EE5-85D2-43C9-896E-2FA6D8E4AEB6}" sibTransId="{2D965127-291A-45E3-9A05-41EE4D838628}"/>
    <dgm:cxn modelId="{0DA5198D-D36C-4F6B-946D-7B4B37F5B025}" type="presParOf" srcId="{E30300E4-1BAA-4FFD-B5AA-0EC81BFCEAC7}" destId="{A744A61B-0890-4A02-8D2C-9391B32E01C0}" srcOrd="0" destOrd="0" presId="urn:microsoft.com/office/officeart/2005/8/layout/StepDownProcess"/>
    <dgm:cxn modelId="{D6F68F30-C6FC-4FD4-8724-3BDF6D15B549}" type="presParOf" srcId="{A744A61B-0890-4A02-8D2C-9391B32E01C0}" destId="{39C6A863-F087-4356-A24F-88DFA8CB9C2A}" srcOrd="0" destOrd="0" presId="urn:microsoft.com/office/officeart/2005/8/layout/StepDownProcess"/>
    <dgm:cxn modelId="{E488EDCD-251D-4699-B854-D8BC2E76E008}" type="presParOf" srcId="{A744A61B-0890-4A02-8D2C-9391B32E01C0}" destId="{776B00F4-2187-47CF-AD93-67A058FB47CE}" srcOrd="1" destOrd="0" presId="urn:microsoft.com/office/officeart/2005/8/layout/StepDownProcess"/>
    <dgm:cxn modelId="{93460806-D90D-458E-AB77-1AB0A85703AE}" type="presParOf" srcId="{A744A61B-0890-4A02-8D2C-9391B32E01C0}" destId="{A2CEA372-41EF-43EA-96ED-4F4FD7074DFF}" srcOrd="2" destOrd="0" presId="urn:microsoft.com/office/officeart/2005/8/layout/StepDownProcess"/>
    <dgm:cxn modelId="{E60776B7-6C2B-4E5A-AD2F-497881B90A27}" type="presParOf" srcId="{E30300E4-1BAA-4FFD-B5AA-0EC81BFCEAC7}" destId="{12F39489-6F3D-4CA8-B3CF-F1A8EC1A7F8E}" srcOrd="1" destOrd="0" presId="urn:microsoft.com/office/officeart/2005/8/layout/StepDownProcess"/>
    <dgm:cxn modelId="{C47C0919-777C-4FC5-8652-10BC52187FDA}" type="presParOf" srcId="{E30300E4-1BAA-4FFD-B5AA-0EC81BFCEAC7}" destId="{51450102-1833-4FFD-9577-C55F66D12A3C}" srcOrd="2" destOrd="0" presId="urn:microsoft.com/office/officeart/2005/8/layout/StepDownProcess"/>
    <dgm:cxn modelId="{735BE75C-E467-45FB-972D-2156A93BF9C9}" type="presParOf" srcId="{51450102-1833-4FFD-9577-C55F66D12A3C}" destId="{891729A1-B272-4845-A21E-A4527D90762D}" srcOrd="0" destOrd="0" presId="urn:microsoft.com/office/officeart/2005/8/layout/StepDownProcess"/>
    <dgm:cxn modelId="{DA6E306B-71F9-4B84-9CFF-6695DC24C859}" type="presParOf" srcId="{51450102-1833-4FFD-9577-C55F66D12A3C}" destId="{1982213C-E706-4570-86D3-DA18483283AD}" srcOrd="1" destOrd="0" presId="urn:microsoft.com/office/officeart/2005/8/layout/StepDownProcess"/>
    <dgm:cxn modelId="{C04349C2-C676-491F-9DB5-B3670E6AA20A}" type="presParOf" srcId="{51450102-1833-4FFD-9577-C55F66D12A3C}" destId="{F46DF8F1-EEC3-4A8A-BCE2-282F2E8ADFAA}" srcOrd="2" destOrd="0" presId="urn:microsoft.com/office/officeart/2005/8/layout/StepDownProcess"/>
    <dgm:cxn modelId="{8F216607-2CE0-4EEB-B70A-EB043F2DF725}" type="presParOf" srcId="{E30300E4-1BAA-4FFD-B5AA-0EC81BFCEAC7}" destId="{C647DE6C-2AD7-450C-BF63-94474DC8604A}" srcOrd="3" destOrd="0" presId="urn:microsoft.com/office/officeart/2005/8/layout/StepDownProcess"/>
    <dgm:cxn modelId="{1FF73F35-EA28-49D6-8F9E-D38850236CA4}" type="presParOf" srcId="{E30300E4-1BAA-4FFD-B5AA-0EC81BFCEAC7}" destId="{69A6F3EA-988A-4336-A78D-8FA638A085BB}" srcOrd="4" destOrd="0" presId="urn:microsoft.com/office/officeart/2005/8/layout/StepDownProcess"/>
    <dgm:cxn modelId="{06E536E2-3F3D-4C4B-A9FA-A97BCC98F0B9}" type="presParOf" srcId="{69A6F3EA-988A-4336-A78D-8FA638A085BB}" destId="{7E4E2A08-196A-41DF-B60D-E19260FA358E}" srcOrd="0" destOrd="0" presId="urn:microsoft.com/office/officeart/2005/8/layout/StepDownProcess"/>
    <dgm:cxn modelId="{E7FADCEF-DF55-4C4C-AC1B-52C59B5A8941}" type="presParOf" srcId="{69A6F3EA-988A-4336-A78D-8FA638A085BB}" destId="{E416A59D-FA39-413E-B6A7-1305C9928399}"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C6A863-F087-4356-A24F-88DFA8CB9C2A}">
      <dsp:nvSpPr>
        <dsp:cNvPr id="0" name=""/>
        <dsp:cNvSpPr/>
      </dsp:nvSpPr>
      <dsp:spPr>
        <a:xfrm rot="5400000">
          <a:off x="1242089" y="1345110"/>
          <a:ext cx="1190211" cy="1355013"/>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6B00F4-2187-47CF-AD93-67A058FB47CE}">
      <dsp:nvSpPr>
        <dsp:cNvPr id="0" name=""/>
        <dsp:cNvSpPr/>
      </dsp:nvSpPr>
      <dsp:spPr>
        <a:xfrm>
          <a:off x="926755" y="25737"/>
          <a:ext cx="2003615" cy="1402465"/>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Interest in Study</a:t>
          </a:r>
          <a:endParaRPr lang="en-US" sz="2900" kern="1200" dirty="0"/>
        </a:p>
      </dsp:txBody>
      <dsp:txXfrm>
        <a:off x="995230" y="94212"/>
        <a:ext cx="1866665" cy="1265515"/>
      </dsp:txXfrm>
    </dsp:sp>
    <dsp:sp modelId="{A2CEA372-41EF-43EA-96ED-4F4FD7074DFF}">
      <dsp:nvSpPr>
        <dsp:cNvPr id="0" name=""/>
        <dsp:cNvSpPr/>
      </dsp:nvSpPr>
      <dsp:spPr>
        <a:xfrm>
          <a:off x="2930370" y="159494"/>
          <a:ext cx="1457238" cy="1133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CDA</a:t>
          </a:r>
          <a:endParaRPr lang="en-US" sz="1700" kern="1200" dirty="0"/>
        </a:p>
        <a:p>
          <a:pPr marL="171450" lvl="1" indent="-171450" algn="l" defTabSz="755650">
            <a:lnSpc>
              <a:spcPct val="90000"/>
            </a:lnSpc>
            <a:spcBef>
              <a:spcPct val="0"/>
            </a:spcBef>
            <a:spcAft>
              <a:spcPct val="15000"/>
            </a:spcAft>
            <a:buChar char="••"/>
          </a:pPr>
          <a:r>
            <a:rPr lang="en-US" sz="1700" kern="1200" dirty="0" smtClean="0"/>
            <a:t>Feasibility</a:t>
          </a:r>
          <a:endParaRPr lang="en-US" sz="1700" kern="1200" dirty="0"/>
        </a:p>
        <a:p>
          <a:pPr marL="171450" lvl="1" indent="-171450" algn="l" defTabSz="755650">
            <a:lnSpc>
              <a:spcPct val="90000"/>
            </a:lnSpc>
            <a:spcBef>
              <a:spcPct val="0"/>
            </a:spcBef>
            <a:spcAft>
              <a:spcPct val="15000"/>
            </a:spcAft>
            <a:buChar char="••"/>
          </a:pPr>
          <a:r>
            <a:rPr lang="en-US" sz="1700" kern="1200" dirty="0" smtClean="0">
              <a:solidFill>
                <a:schemeClr val="tx1"/>
              </a:solidFill>
            </a:rPr>
            <a:t>Pre-study Visits</a:t>
          </a:r>
          <a:endParaRPr lang="en-US" sz="1700" kern="1200" dirty="0">
            <a:solidFill>
              <a:schemeClr val="tx1"/>
            </a:solidFill>
          </a:endParaRPr>
        </a:p>
      </dsp:txBody>
      <dsp:txXfrm>
        <a:off x="2930370" y="159494"/>
        <a:ext cx="1457238" cy="1133534"/>
      </dsp:txXfrm>
    </dsp:sp>
    <dsp:sp modelId="{891729A1-B272-4845-A21E-A4527D90762D}">
      <dsp:nvSpPr>
        <dsp:cNvPr id="0" name=""/>
        <dsp:cNvSpPr/>
      </dsp:nvSpPr>
      <dsp:spPr>
        <a:xfrm rot="5400000">
          <a:off x="2903299" y="2920542"/>
          <a:ext cx="1190211" cy="1355013"/>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82213C-E706-4570-86D3-DA18483283AD}">
      <dsp:nvSpPr>
        <dsp:cNvPr id="0" name=""/>
        <dsp:cNvSpPr/>
      </dsp:nvSpPr>
      <dsp:spPr>
        <a:xfrm>
          <a:off x="2587965" y="1601169"/>
          <a:ext cx="2003615" cy="1402465"/>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Start-up procedures</a:t>
          </a:r>
          <a:endParaRPr lang="en-US" sz="2900" kern="1200" dirty="0"/>
        </a:p>
      </dsp:txBody>
      <dsp:txXfrm>
        <a:off x="2656440" y="1669644"/>
        <a:ext cx="1866665" cy="1265515"/>
      </dsp:txXfrm>
    </dsp:sp>
    <dsp:sp modelId="{F46DF8F1-EEC3-4A8A-BCE2-282F2E8ADFAA}">
      <dsp:nvSpPr>
        <dsp:cNvPr id="0" name=""/>
        <dsp:cNvSpPr/>
      </dsp:nvSpPr>
      <dsp:spPr>
        <a:xfrm>
          <a:off x="4607027" y="1702156"/>
          <a:ext cx="2386170" cy="1133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Budget and Contract Routing</a:t>
          </a:r>
          <a:endParaRPr lang="en-US" sz="1700" kern="1200" dirty="0"/>
        </a:p>
        <a:p>
          <a:pPr marL="171450" lvl="1" indent="-171450" algn="l" defTabSz="755650">
            <a:lnSpc>
              <a:spcPct val="90000"/>
            </a:lnSpc>
            <a:spcBef>
              <a:spcPct val="0"/>
            </a:spcBef>
            <a:spcAft>
              <a:spcPct val="15000"/>
            </a:spcAft>
            <a:buChar char="••"/>
          </a:pPr>
          <a:r>
            <a:rPr lang="en-US" sz="1700" kern="1200" dirty="0" smtClean="0"/>
            <a:t>Approval (IRB, ACTSI, etc)</a:t>
          </a:r>
          <a:endParaRPr lang="en-US" sz="1700" kern="1200" dirty="0"/>
        </a:p>
      </dsp:txBody>
      <dsp:txXfrm>
        <a:off x="4607027" y="1702156"/>
        <a:ext cx="2386170" cy="1133534"/>
      </dsp:txXfrm>
    </dsp:sp>
    <dsp:sp modelId="{7E4E2A08-196A-41DF-B60D-E19260FA358E}">
      <dsp:nvSpPr>
        <dsp:cNvPr id="0" name=""/>
        <dsp:cNvSpPr/>
      </dsp:nvSpPr>
      <dsp:spPr>
        <a:xfrm>
          <a:off x="4249175" y="3389507"/>
          <a:ext cx="2003615" cy="1402465"/>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smtClean="0"/>
            <a:t>Pre-Enrollment</a:t>
          </a:r>
          <a:endParaRPr lang="en-US" sz="2900" kern="1200" dirty="0"/>
        </a:p>
      </dsp:txBody>
      <dsp:txXfrm>
        <a:off x="4317650" y="3457982"/>
        <a:ext cx="1866665" cy="1265515"/>
      </dsp:txXfrm>
    </dsp:sp>
    <dsp:sp modelId="{E416A59D-FA39-413E-B6A7-1305C9928399}">
      <dsp:nvSpPr>
        <dsp:cNvPr id="0" name=""/>
        <dsp:cNvSpPr/>
      </dsp:nvSpPr>
      <dsp:spPr>
        <a:xfrm>
          <a:off x="6364815" y="3150189"/>
          <a:ext cx="2924342" cy="1826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smtClean="0"/>
            <a:t>Regulatory Binder</a:t>
          </a:r>
          <a:endParaRPr lang="en-US" sz="1400" kern="1200" dirty="0"/>
        </a:p>
        <a:p>
          <a:pPr marL="114300" lvl="1" indent="-114300" algn="l" defTabSz="622300">
            <a:lnSpc>
              <a:spcPct val="90000"/>
            </a:lnSpc>
            <a:spcBef>
              <a:spcPct val="0"/>
            </a:spcBef>
            <a:spcAft>
              <a:spcPct val="15000"/>
            </a:spcAft>
            <a:buChar char="••"/>
          </a:pPr>
          <a:r>
            <a:rPr lang="en-US" sz="1400" kern="1200" dirty="0" smtClean="0"/>
            <a:t>Source Documents</a:t>
          </a:r>
          <a:endParaRPr lang="en-US" sz="1400" kern="1200" dirty="0"/>
        </a:p>
        <a:p>
          <a:pPr marL="114300" lvl="1" indent="-114300" algn="l" defTabSz="622300">
            <a:lnSpc>
              <a:spcPct val="90000"/>
            </a:lnSpc>
            <a:spcBef>
              <a:spcPct val="0"/>
            </a:spcBef>
            <a:spcAft>
              <a:spcPct val="15000"/>
            </a:spcAft>
            <a:buChar char="••"/>
          </a:pPr>
          <a:r>
            <a:rPr lang="en-US" sz="1400" kern="1200" dirty="0" smtClean="0"/>
            <a:t>Site Initiation Visit</a:t>
          </a:r>
          <a:endParaRPr lang="en-US" sz="1400" kern="1200" dirty="0"/>
        </a:p>
        <a:p>
          <a:pPr marL="114300" lvl="1" indent="-114300" algn="l" defTabSz="622300">
            <a:lnSpc>
              <a:spcPct val="90000"/>
            </a:lnSpc>
            <a:spcBef>
              <a:spcPct val="0"/>
            </a:spcBef>
            <a:spcAft>
              <a:spcPct val="15000"/>
            </a:spcAft>
            <a:buChar char="••"/>
          </a:pPr>
          <a:r>
            <a:rPr lang="en-US" sz="1400" kern="1200" dirty="0" smtClean="0"/>
            <a:t>Integration into Systems (EPIC, CTMS, CR-Assist, etc.)</a:t>
          </a:r>
          <a:endParaRPr lang="en-US" sz="1400" kern="1200" dirty="0"/>
        </a:p>
        <a:p>
          <a:pPr marL="114300" lvl="1" indent="-114300" algn="l" defTabSz="622300">
            <a:lnSpc>
              <a:spcPct val="90000"/>
            </a:lnSpc>
            <a:spcBef>
              <a:spcPct val="0"/>
            </a:spcBef>
            <a:spcAft>
              <a:spcPct val="15000"/>
            </a:spcAft>
            <a:buChar char="••"/>
          </a:pPr>
          <a:r>
            <a:rPr lang="en-US" sz="1400" kern="1200" dirty="0" smtClean="0"/>
            <a:t>Training</a:t>
          </a:r>
          <a:endParaRPr lang="en-US" sz="1400" kern="1200" dirty="0"/>
        </a:p>
      </dsp:txBody>
      <dsp:txXfrm>
        <a:off x="6364815" y="3150189"/>
        <a:ext cx="2924342" cy="1826860"/>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92DD6B2-8AAD-4FF2-9F1F-A918A1C97BCF}" type="datetimeFigureOut">
              <a:rPr lang="en-US" smtClean="0"/>
              <a:t>12/19/2016</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F3435FB-5B7B-4F5D-9CC9-ABB920330092}" type="slidenum">
              <a:rPr lang="en-US" smtClean="0"/>
              <a:t>‹#›</a:t>
            </a:fld>
            <a:endParaRPr lang="en-US" dirty="0"/>
          </a:p>
        </p:txBody>
      </p:sp>
    </p:spTree>
    <p:extLst>
      <p:ext uri="{BB962C8B-B14F-4D97-AF65-F5344CB8AC3E}">
        <p14:creationId xmlns:p14="http://schemas.microsoft.com/office/powerpoint/2010/main" val="361444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Document the meeting</a:t>
            </a:r>
            <a:r>
              <a:rPr lang="en-US" baseline="0" dirty="0" smtClean="0"/>
              <a:t> regarding review of feasibility with the team</a:t>
            </a:r>
            <a:endParaRPr lang="en-US" dirty="0"/>
          </a:p>
        </p:txBody>
      </p:sp>
      <p:sp>
        <p:nvSpPr>
          <p:cNvPr id="4" name="Slide Number Placeholder 3"/>
          <p:cNvSpPr>
            <a:spLocks noGrp="1"/>
          </p:cNvSpPr>
          <p:nvPr>
            <p:ph type="sldNum" sz="quarter" idx="10"/>
          </p:nvPr>
        </p:nvSpPr>
        <p:spPr/>
        <p:txBody>
          <a:bodyPr/>
          <a:lstStyle/>
          <a:p>
            <a:fld id="{DF3435FB-5B7B-4F5D-9CC9-ABB920330092}" type="slidenum">
              <a:rPr lang="en-US" smtClean="0"/>
              <a:t>7</a:t>
            </a:fld>
            <a:endParaRPr lang="en-US" dirty="0"/>
          </a:p>
        </p:txBody>
      </p:sp>
    </p:spTree>
    <p:extLst>
      <p:ext uri="{BB962C8B-B14F-4D97-AF65-F5344CB8AC3E}">
        <p14:creationId xmlns:p14="http://schemas.microsoft.com/office/powerpoint/2010/main" val="183054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Unlike grants, you will not receive a large lump sum of money. If you are planning to hire a coordinator to conduct the study, please be aware that you won’t see that money until after the study has been initiated and activities are being completed</a:t>
            </a:r>
          </a:p>
          <a:p>
            <a:endParaRPr lang="en-US" dirty="0"/>
          </a:p>
        </p:txBody>
      </p:sp>
      <p:sp>
        <p:nvSpPr>
          <p:cNvPr id="4" name="Slide Number Placeholder 3"/>
          <p:cNvSpPr>
            <a:spLocks noGrp="1"/>
          </p:cNvSpPr>
          <p:nvPr>
            <p:ph type="sldNum" sz="quarter" idx="10"/>
          </p:nvPr>
        </p:nvSpPr>
        <p:spPr/>
        <p:txBody>
          <a:bodyPr/>
          <a:lstStyle/>
          <a:p>
            <a:fld id="{DF3435FB-5B7B-4F5D-9CC9-ABB920330092}" type="slidenum">
              <a:rPr lang="en-US" smtClean="0"/>
              <a:t>10</a:t>
            </a:fld>
            <a:endParaRPr lang="en-US" dirty="0"/>
          </a:p>
        </p:txBody>
      </p:sp>
    </p:spTree>
    <p:extLst>
      <p:ext uri="{BB962C8B-B14F-4D97-AF65-F5344CB8AC3E}">
        <p14:creationId xmlns:p14="http://schemas.microsoft.com/office/powerpoint/2010/main" val="815220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cxnSp>
        <p:nvCxnSpPr>
          <p:cNvPr id="4" name="Straight Connector 3"/>
          <p:cNvCxnSpPr/>
          <p:nvPr/>
        </p:nvCxnSpPr>
        <p:spPr>
          <a:xfrm>
            <a:off x="685800" y="3733800"/>
            <a:ext cx="77724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nchor="b" anchorCtr="0">
            <a:normAutofit/>
          </a:bodyPr>
          <a:lstStyle>
            <a:lvl1pPr algn="l">
              <a:defRPr sz="4400"/>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4572000" cy="914400"/>
          </a:xfrm>
        </p:spPr>
        <p:txBody>
          <a:bodyPr/>
          <a:lstStyle>
            <a:lvl1pPr marL="0" indent="0" algn="l">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 name="Picture 9" descr="Emory with new CHOA color vert.jpg"/>
          <p:cNvPicPr>
            <a:picLocks noChangeAspect="1"/>
          </p:cNvPicPr>
          <p:nvPr/>
        </p:nvPicPr>
        <p:blipFill>
          <a:blip r:embed="rId2" cstate="print"/>
          <a:stretch>
            <a:fillRect/>
          </a:stretch>
        </p:blipFill>
        <p:spPr>
          <a:xfrm>
            <a:off x="4956048" y="5334000"/>
            <a:ext cx="3578087" cy="1097280"/>
          </a:xfrm>
          <a:prstGeom prst="rect">
            <a:avLst/>
          </a:prstGeom>
        </p:spPr>
      </p:pic>
    </p:spTree>
    <p:extLst>
      <p:ext uri="{BB962C8B-B14F-4D97-AF65-F5344CB8AC3E}">
        <p14:creationId xmlns:p14="http://schemas.microsoft.com/office/powerpoint/2010/main" val="5053475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387975"/>
            <a:ext cx="4953000" cy="1317625"/>
          </a:xfrm>
        </p:spPr>
        <p:txBody>
          <a:bodyPr anchor="b" anchorCtr="0">
            <a:normAutofit/>
          </a:bodyPr>
          <a:lstStyle>
            <a:lvl1pPr algn="l">
              <a:defRPr sz="4400"/>
            </a:lvl1pPr>
          </a:lstStyle>
          <a:p>
            <a:r>
              <a:rPr lang="en-US" smtClean="0"/>
              <a:t>Click to edit Master title style</a:t>
            </a:r>
            <a:endParaRPr lang="en-US" dirty="0"/>
          </a:p>
        </p:txBody>
      </p:sp>
      <p:pic>
        <p:nvPicPr>
          <p:cNvPr id="8" name="Picture 7" descr="Emory with new CHOA color vert.jpg"/>
          <p:cNvPicPr>
            <a:picLocks noChangeAspect="1"/>
          </p:cNvPicPr>
          <p:nvPr/>
        </p:nvPicPr>
        <p:blipFill>
          <a:blip r:embed="rId2" cstate="print"/>
          <a:stretch>
            <a:fillRect/>
          </a:stretch>
        </p:blipFill>
        <p:spPr>
          <a:xfrm>
            <a:off x="5410200" y="5562600"/>
            <a:ext cx="3425952" cy="1050625"/>
          </a:xfrm>
          <a:prstGeom prst="rect">
            <a:avLst/>
          </a:prstGeom>
        </p:spPr>
      </p:pic>
    </p:spTree>
    <p:extLst>
      <p:ext uri="{BB962C8B-B14F-4D97-AF65-F5344CB8AC3E}">
        <p14:creationId xmlns:p14="http://schemas.microsoft.com/office/powerpoint/2010/main" val="378921741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chor="ctr" anchorCtr="0"/>
          <a:lstStyle>
            <a:lvl1pPr>
              <a:defRPr>
                <a:latin typeface="+mj-lt"/>
              </a:defRPr>
            </a:lvl1pPr>
          </a:lstStyle>
          <a:p>
            <a:r>
              <a:rPr lang="en-US" smtClean="0"/>
              <a:t>Click to edit Master title style</a:t>
            </a:r>
            <a:endParaRPr lang="en-US" dirty="0"/>
          </a:p>
        </p:txBody>
      </p:sp>
      <p:cxnSp>
        <p:nvCxnSpPr>
          <p:cNvPr id="4" name="Straight Connector 3"/>
          <p:cNvCxnSpPr/>
          <p:nvPr/>
        </p:nvCxnSpPr>
        <p:spPr>
          <a:xfrm>
            <a:off x="457200" y="1219200"/>
            <a:ext cx="82296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371600"/>
            <a:ext cx="8229600" cy="4800600"/>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0"/>
          </p:nvPr>
        </p:nvSpPr>
        <p:spPr>
          <a:xfrm>
            <a:off x="8305800" y="6400801"/>
            <a:ext cx="457200" cy="457200"/>
          </a:xfrm>
        </p:spPr>
        <p:txBody>
          <a:bodyPr/>
          <a:lstStyle>
            <a:lvl1pPr>
              <a:defRPr sz="1100">
                <a:solidFill>
                  <a:schemeClr val="bg1">
                    <a:lumMod val="50000"/>
                  </a:schemeClr>
                </a:solidFill>
                <a:latin typeface="+mj-lt"/>
              </a:defRPr>
            </a:lvl1pPr>
          </a:lstStyle>
          <a:p>
            <a:pPr>
              <a:defRPr/>
            </a:pPr>
            <a:fld id="{01D945C9-0277-4107-B589-EC55ECD240BC}" type="slidenum">
              <a:rPr lang="en-US" smtClean="0"/>
              <a:pPr>
                <a:defRPr/>
              </a:pPr>
              <a:t>‹#›</a:t>
            </a:fld>
            <a:endParaRPr lang="en-US" dirty="0"/>
          </a:p>
        </p:txBody>
      </p:sp>
      <p:sp>
        <p:nvSpPr>
          <p:cNvPr id="19" name="TextBox 18"/>
          <p:cNvSpPr txBox="1"/>
          <p:nvPr/>
        </p:nvSpPr>
        <p:spPr>
          <a:xfrm>
            <a:off x="1676400" y="6477001"/>
            <a:ext cx="6477000" cy="307777"/>
          </a:xfrm>
          <a:prstGeom prst="rect">
            <a:avLst/>
          </a:prstGeom>
          <a:noFill/>
        </p:spPr>
        <p:txBody>
          <a:bodyPr wrap="square">
            <a:spAutoFit/>
          </a:bodyPr>
          <a:lstStyle/>
          <a:p>
            <a:pPr algn="r">
              <a:defRPr/>
            </a:pPr>
            <a:r>
              <a:rPr lang="en-US" sz="1400" dirty="0" smtClean="0">
                <a:solidFill>
                  <a:schemeClr val="bg1">
                    <a:lumMod val="75000"/>
                  </a:schemeClr>
                </a:solidFill>
                <a:latin typeface="+mj-lt"/>
              </a:rPr>
              <a:t>Children’s Healthcare of Atlanta | Emory University</a:t>
            </a:r>
            <a:endParaRPr lang="en-US" sz="1400" dirty="0">
              <a:solidFill>
                <a:schemeClr val="bg1">
                  <a:lumMod val="75000"/>
                </a:schemeClr>
              </a:solidFill>
              <a:latin typeface="+mj-lt"/>
            </a:endParaRPr>
          </a:p>
        </p:txBody>
      </p:sp>
    </p:spTree>
    <p:extLst>
      <p:ext uri="{BB962C8B-B14F-4D97-AF65-F5344CB8AC3E}">
        <p14:creationId xmlns:p14="http://schemas.microsoft.com/office/powerpoint/2010/main" val="2502876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009D5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atin typeface="+mj-lt"/>
            </a:endParaRPr>
          </a:p>
        </p:txBody>
      </p:sp>
      <p:cxnSp>
        <p:nvCxnSpPr>
          <p:cNvPr id="4" name="Straight Connector 3"/>
          <p:cNvCxnSpPr/>
          <p:nvPr/>
        </p:nvCxnSpPr>
        <p:spPr>
          <a:xfrm>
            <a:off x="457200" y="1219200"/>
            <a:ext cx="8229600" cy="0"/>
          </a:xfrm>
          <a:prstGeom prst="line">
            <a:avLst/>
          </a:prstGeom>
          <a:ln w="508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chor="ctr" anchorCtr="0"/>
          <a:lstStyle>
            <a:lvl1pPr>
              <a:defRPr>
                <a:solidFill>
                  <a:schemeClr val="bg1"/>
                </a:solidFill>
                <a:latin typeface="+mj-lt"/>
              </a:defRPr>
            </a:lvl1pPr>
          </a:lstStyle>
          <a:p>
            <a:r>
              <a:rPr lang="en-US" smtClean="0"/>
              <a:t>Click to edit Master title style</a:t>
            </a:r>
            <a:endParaRPr lang="en-US"/>
          </a:p>
        </p:txBody>
      </p:sp>
      <p:sp>
        <p:nvSpPr>
          <p:cNvPr id="7" name="Slide Number Placeholder 5"/>
          <p:cNvSpPr>
            <a:spLocks noGrp="1"/>
          </p:cNvSpPr>
          <p:nvPr>
            <p:ph type="sldNum" sz="quarter" idx="10"/>
          </p:nvPr>
        </p:nvSpPr>
        <p:spPr>
          <a:xfrm>
            <a:off x="8305800" y="6400801"/>
            <a:ext cx="457200" cy="457200"/>
          </a:xfrm>
        </p:spPr>
        <p:txBody>
          <a:bodyPr/>
          <a:lstStyle>
            <a:lvl1pPr>
              <a:defRPr sz="1100">
                <a:solidFill>
                  <a:schemeClr val="bg1"/>
                </a:solidFill>
                <a:latin typeface="+mj-lt"/>
              </a:defRPr>
            </a:lvl1pPr>
          </a:lstStyle>
          <a:p>
            <a:pPr>
              <a:defRPr/>
            </a:pPr>
            <a:fld id="{D423F924-74D2-45C3-9581-52674854CC09}" type="slidenum">
              <a:rPr lang="en-US" smtClean="0"/>
              <a:pPr>
                <a:defRPr/>
              </a:pPr>
              <a:t>‹#›</a:t>
            </a:fld>
            <a:endParaRPr lang="en-US" dirty="0"/>
          </a:p>
        </p:txBody>
      </p:sp>
      <p:sp>
        <p:nvSpPr>
          <p:cNvPr id="8" name="TextBox 7"/>
          <p:cNvSpPr txBox="1"/>
          <p:nvPr/>
        </p:nvSpPr>
        <p:spPr>
          <a:xfrm>
            <a:off x="1676400" y="6477001"/>
            <a:ext cx="6477000" cy="307777"/>
          </a:xfrm>
          <a:prstGeom prst="rect">
            <a:avLst/>
          </a:prstGeom>
          <a:noFill/>
        </p:spPr>
        <p:txBody>
          <a:bodyPr wrap="square">
            <a:spAutoFit/>
          </a:bodyPr>
          <a:lstStyle/>
          <a:p>
            <a:pPr algn="r">
              <a:defRPr/>
            </a:pPr>
            <a:r>
              <a:rPr lang="en-US" sz="1400" dirty="0" smtClean="0">
                <a:solidFill>
                  <a:schemeClr val="bg1"/>
                </a:solidFill>
                <a:latin typeface="+mj-lt"/>
              </a:rPr>
              <a:t>Children’s Healthcare of Atlanta | Emory University</a:t>
            </a:r>
            <a:endParaRPr lang="en-US" sz="1400" dirty="0">
              <a:solidFill>
                <a:schemeClr val="bg1"/>
              </a:solidFill>
              <a:latin typeface="+mj-lt"/>
            </a:endParaRPr>
          </a:p>
        </p:txBody>
      </p:sp>
      <p:sp>
        <p:nvSpPr>
          <p:cNvPr id="9" name="Content Placeholder 2"/>
          <p:cNvSpPr>
            <a:spLocks noGrp="1"/>
          </p:cNvSpPr>
          <p:nvPr>
            <p:ph idx="1"/>
          </p:nvPr>
        </p:nvSpPr>
        <p:spPr>
          <a:xfrm>
            <a:off x="457200" y="1371600"/>
            <a:ext cx="8229600" cy="4800600"/>
          </a:xfrm>
        </p:spPr>
        <p:txBody>
          <a:bodyPr/>
          <a:lstStyle>
            <a:lvl1pPr>
              <a:defRPr>
                <a:solidFill>
                  <a:schemeClr val="bg1"/>
                </a:solidFill>
                <a:latin typeface="+mj-lt"/>
              </a:defRPr>
            </a:lvl1pPr>
            <a:lvl2pPr>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latin typeface="+mj-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373499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chor="ctr" anchorCtr="0"/>
          <a:lstStyle>
            <a:lvl1pPr>
              <a:defRPr>
                <a:latin typeface="+mj-lt"/>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54563"/>
          </a:xfrm>
        </p:spPr>
        <p:txBody>
          <a:bodyPr/>
          <a:lstStyle>
            <a:lvl1pPr>
              <a:defRPr sz="2800">
                <a:latin typeface="+mj-lt"/>
              </a:defRPr>
            </a:lvl1pPr>
            <a:lvl2pPr>
              <a:defRPr sz="2400">
                <a:latin typeface="+mj-lt"/>
              </a:defRPr>
            </a:lvl2pPr>
            <a:lvl3pPr>
              <a:defRPr sz="2000">
                <a:latin typeface="+mj-lt"/>
              </a:defRPr>
            </a:lvl3pPr>
            <a:lvl4pPr>
              <a:defRPr sz="1800">
                <a:latin typeface="+mj-lt"/>
              </a:defRPr>
            </a:lvl4pPr>
            <a:lvl5pPr>
              <a:defRPr sz="1800">
                <a:latin typeface="+mj-lt"/>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71600"/>
            <a:ext cx="4038600" cy="4754563"/>
          </a:xfrm>
        </p:spPr>
        <p:txBody>
          <a:bodyPr/>
          <a:lstStyle>
            <a:lvl1pPr>
              <a:defRPr sz="2800">
                <a:latin typeface="+mj-lt"/>
              </a:defRPr>
            </a:lvl1pPr>
            <a:lvl2pPr>
              <a:defRPr sz="2400">
                <a:latin typeface="+mj-lt"/>
              </a:defRPr>
            </a:lvl2pPr>
            <a:lvl3pPr>
              <a:defRPr sz="2000">
                <a:latin typeface="+mj-lt"/>
              </a:defRPr>
            </a:lvl3pPr>
            <a:lvl4pPr>
              <a:defRPr sz="1800">
                <a:latin typeface="+mj-lt"/>
              </a:defRPr>
            </a:lvl4pPr>
            <a:lvl5pPr>
              <a:defRPr sz="1800">
                <a:latin typeface="+mj-lt"/>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1" name="Straight Connector 10"/>
          <p:cNvCxnSpPr/>
          <p:nvPr/>
        </p:nvCxnSpPr>
        <p:spPr>
          <a:xfrm>
            <a:off x="457200" y="1219200"/>
            <a:ext cx="8229600" cy="0"/>
          </a:xfrm>
          <a:prstGeom prst="line">
            <a:avLst/>
          </a:prstGeom>
          <a:ln w="50800" cap="rnd">
            <a:solidFill>
              <a:srgbClr val="009D57"/>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0"/>
          </p:nvPr>
        </p:nvSpPr>
        <p:spPr>
          <a:xfrm>
            <a:off x="8305800" y="6400801"/>
            <a:ext cx="457200" cy="457200"/>
          </a:xfrm>
        </p:spPr>
        <p:txBody>
          <a:bodyPr/>
          <a:lstStyle>
            <a:lvl1pPr>
              <a:defRPr sz="1100">
                <a:solidFill>
                  <a:schemeClr val="bg1">
                    <a:lumMod val="50000"/>
                  </a:schemeClr>
                </a:solidFill>
                <a:latin typeface="+mj-lt"/>
              </a:defRPr>
            </a:lvl1pPr>
          </a:lstStyle>
          <a:p>
            <a:pPr>
              <a:defRPr/>
            </a:pPr>
            <a:fld id="{D423F924-74D2-45C3-9581-52674854CC09}" type="slidenum">
              <a:rPr lang="en-US" smtClean="0"/>
              <a:pPr>
                <a:defRPr/>
              </a:pPr>
              <a:t>‹#›</a:t>
            </a:fld>
            <a:endParaRPr lang="en-US" dirty="0"/>
          </a:p>
        </p:txBody>
      </p:sp>
      <p:sp>
        <p:nvSpPr>
          <p:cNvPr id="14" name="TextBox 13"/>
          <p:cNvSpPr txBox="1"/>
          <p:nvPr/>
        </p:nvSpPr>
        <p:spPr>
          <a:xfrm>
            <a:off x="1676400" y="6477001"/>
            <a:ext cx="6477000" cy="307777"/>
          </a:xfrm>
          <a:prstGeom prst="rect">
            <a:avLst/>
          </a:prstGeom>
          <a:noFill/>
        </p:spPr>
        <p:txBody>
          <a:bodyPr wrap="square">
            <a:spAutoFit/>
          </a:bodyPr>
          <a:lstStyle/>
          <a:p>
            <a:pPr algn="r">
              <a:defRPr/>
            </a:pPr>
            <a:r>
              <a:rPr lang="en-US" sz="1400" dirty="0" smtClean="0">
                <a:solidFill>
                  <a:schemeClr val="bg1">
                    <a:lumMod val="75000"/>
                  </a:schemeClr>
                </a:solidFill>
                <a:latin typeface="+mj-lt"/>
              </a:rPr>
              <a:t>Children’s Healthcare of Atlanta |</a:t>
            </a:r>
            <a:r>
              <a:rPr lang="en-US" sz="1400" baseline="0" dirty="0" smtClean="0">
                <a:solidFill>
                  <a:schemeClr val="bg1">
                    <a:lumMod val="75000"/>
                  </a:schemeClr>
                </a:solidFill>
                <a:latin typeface="+mj-lt"/>
              </a:rPr>
              <a:t> Emory University</a:t>
            </a:r>
            <a:endParaRPr lang="en-US" sz="1400" dirty="0">
              <a:solidFill>
                <a:schemeClr val="bg1">
                  <a:lumMod val="75000"/>
                </a:schemeClr>
              </a:solidFill>
              <a:latin typeface="+mj-lt"/>
            </a:endParaRPr>
          </a:p>
        </p:txBody>
      </p:sp>
    </p:spTree>
    <p:extLst>
      <p:ext uri="{BB962C8B-B14F-4D97-AF65-F5344CB8AC3E}">
        <p14:creationId xmlns:p14="http://schemas.microsoft.com/office/powerpoint/2010/main" val="302844086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756537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009D5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atin typeface="+mj-lt"/>
            </a:endParaRPr>
          </a:p>
        </p:txBody>
      </p:sp>
    </p:spTree>
    <p:extLst>
      <p:ext uri="{BB962C8B-B14F-4D97-AF65-F5344CB8AC3E}">
        <p14:creationId xmlns:p14="http://schemas.microsoft.com/office/powerpoint/2010/main" val="270244438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 y="685800"/>
            <a:ext cx="5486400" cy="1470025"/>
          </a:xfrm>
        </p:spPr>
        <p:txBody>
          <a:bodyPr>
            <a:normAutofit/>
          </a:bodyPr>
          <a:lstStyle>
            <a:lvl1pPr algn="l">
              <a:defRPr sz="2800">
                <a:solidFill>
                  <a:schemeClr val="bg1"/>
                </a:solidFill>
                <a:latin typeface="Rockwell" pitchFamily="18" charset="0"/>
              </a:defRPr>
            </a:lvl1pPr>
          </a:lstStyle>
          <a:p>
            <a:r>
              <a:rPr lang="en-US" smtClean="0"/>
              <a:t>Click to edit Master title style</a:t>
            </a:r>
            <a:endParaRPr lang="en-US" dirty="0" smtClean="0"/>
          </a:p>
        </p:txBody>
      </p:sp>
      <p:sp>
        <p:nvSpPr>
          <p:cNvPr id="3" name="Subtitle 2"/>
          <p:cNvSpPr>
            <a:spLocks noGrp="1"/>
          </p:cNvSpPr>
          <p:nvPr>
            <p:ph type="subTitle" idx="1"/>
          </p:nvPr>
        </p:nvSpPr>
        <p:spPr>
          <a:xfrm>
            <a:off x="165100" y="152400"/>
            <a:ext cx="5473700" cy="457200"/>
          </a:xfrm>
        </p:spPr>
        <p:txBody>
          <a:bodyPr>
            <a:normAutofit/>
          </a:bodyPr>
          <a:lstStyle>
            <a:lvl1pPr marL="0" indent="0" algn="l">
              <a:buNone/>
              <a:defRPr sz="1800">
                <a:solidFill>
                  <a:schemeClr val="bg1"/>
                </a:solidFill>
                <a:latin typeface="Arial Narrow"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8" name="Content Placeholder 2"/>
          <p:cNvSpPr>
            <a:spLocks noGrp="1"/>
          </p:cNvSpPr>
          <p:nvPr>
            <p:ph idx="13"/>
          </p:nvPr>
        </p:nvSpPr>
        <p:spPr>
          <a:xfrm>
            <a:off x="5867400" y="2819400"/>
            <a:ext cx="3048000" cy="1524000"/>
          </a:xfrm>
        </p:spPr>
        <p:txBody>
          <a:bodyPr>
            <a:normAutofit/>
          </a:bodyPr>
          <a:lstStyle>
            <a:lvl1pPr algn="r">
              <a:buNone/>
              <a:defRPr sz="1800">
                <a:solidFill>
                  <a:schemeClr val="bg1"/>
                </a:solidFill>
                <a:latin typeface="Arial" pitchFamily="34" charset="0"/>
                <a:cs typeface="Arial" pitchFamily="34" charset="0"/>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15" name="Slide Number Placeholder 5"/>
          <p:cNvSpPr>
            <a:spLocks noGrp="1"/>
          </p:cNvSpPr>
          <p:nvPr>
            <p:ph type="sldNum" sz="quarter" idx="14"/>
          </p:nvPr>
        </p:nvSpPr>
        <p:spPr>
          <a:xfrm>
            <a:off x="4800600" y="6156325"/>
            <a:ext cx="3200400" cy="381000"/>
          </a:xfrm>
        </p:spPr>
        <p:txBody>
          <a:bodyPr/>
          <a:lstStyle>
            <a:lvl1pPr algn="l" fontAlgn="base">
              <a:spcBef>
                <a:spcPct val="0"/>
              </a:spcBef>
              <a:spcAft>
                <a:spcPct val="0"/>
              </a:spcAft>
              <a:defRPr>
                <a:solidFill>
                  <a:srgbClr val="A50021"/>
                </a:solidFill>
                <a:latin typeface="Arial" charset="0"/>
                <a:cs typeface="Arial" charset="0"/>
              </a:defRPr>
            </a:lvl1pPr>
          </a:lstStyle>
          <a:p>
            <a:pPr>
              <a:defRPr/>
            </a:pPr>
            <a:fld id="{D423F924-74D2-45C3-9581-52674854CC09}" type="slidenum">
              <a:rPr lang="en-US" smtClean="0"/>
              <a:pPr>
                <a:defRPr/>
              </a:pPr>
              <a:t>‹#›</a:t>
            </a:fld>
            <a:endParaRPr lang="en-US" dirty="0"/>
          </a:p>
        </p:txBody>
      </p:sp>
    </p:spTree>
    <p:extLst>
      <p:ext uri="{BB962C8B-B14F-4D97-AF65-F5344CB8AC3E}">
        <p14:creationId xmlns:p14="http://schemas.microsoft.com/office/powerpoint/2010/main" val="371891834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9D1693-8F09-4AF2-B2DB-D18F9648B8F2}" type="datetimeFigureOut">
              <a:rPr lang="en-US" smtClean="0"/>
              <a:t>12/19/2016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186D87-2487-41A3-8C33-743DD874AD9D}" type="slidenum">
              <a:rPr lang="en-US" smtClean="0"/>
              <a:t>‹#›</a:t>
            </a:fld>
            <a:endParaRPr lang="en-US" dirty="0"/>
          </a:p>
        </p:txBody>
      </p:sp>
    </p:spTree>
    <p:extLst>
      <p:ext uri="{BB962C8B-B14F-4D97-AF65-F5344CB8AC3E}">
        <p14:creationId xmlns:p14="http://schemas.microsoft.com/office/powerpoint/2010/main" val="72558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Slide Number Placeholder 5"/>
          <p:cNvSpPr>
            <a:spLocks noGrp="1"/>
          </p:cNvSpPr>
          <p:nvPr>
            <p:ph type="sldNum" sz="quarter" idx="4"/>
          </p:nvPr>
        </p:nvSpPr>
        <p:spPr>
          <a:xfrm>
            <a:off x="8077200" y="6356350"/>
            <a:ext cx="609600" cy="365125"/>
          </a:xfrm>
          <a:prstGeom prst="rect">
            <a:avLst/>
          </a:prstGeom>
        </p:spPr>
        <p:txBody>
          <a:bodyPr vert="horz" lIns="91440" tIns="45720" rIns="91440" bIns="45720" rtlCol="0" anchor="ctr"/>
          <a:lstStyle>
            <a:lvl1pPr algn="r" fontAlgn="auto">
              <a:spcBef>
                <a:spcPts val="0"/>
              </a:spcBef>
              <a:spcAft>
                <a:spcPts val="0"/>
              </a:spcAft>
              <a:defRPr sz="1000" b="0">
                <a:solidFill>
                  <a:schemeClr val="bg1">
                    <a:lumMod val="50000"/>
                  </a:schemeClr>
                </a:solidFill>
                <a:latin typeface="+mj-lt"/>
              </a:defRPr>
            </a:lvl1pPr>
          </a:lstStyle>
          <a:p>
            <a:pPr>
              <a:defRPr/>
            </a:pPr>
            <a:fld id="{D423F924-74D2-45C3-9581-52674854CC09}" type="slidenum">
              <a:rPr lang="en-US" smtClean="0"/>
              <a:pPr>
                <a:defRPr/>
              </a:pPr>
              <a:t>‹#›</a:t>
            </a:fld>
            <a:endParaRPr lang="en-US" dirty="0"/>
          </a:p>
        </p:txBody>
      </p:sp>
    </p:spTree>
    <p:extLst>
      <p:ext uri="{BB962C8B-B14F-4D97-AF65-F5344CB8AC3E}">
        <p14:creationId xmlns:p14="http://schemas.microsoft.com/office/powerpoint/2010/main" val="675023975"/>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Lst>
  <p:hf hdr="0" ftr="0" dt="0"/>
  <p:txStyles>
    <p:titleStyle>
      <a:lvl1pPr algn="l" rtl="0" eaLnBrk="1" fontAlgn="base" hangingPunct="1">
        <a:spcBef>
          <a:spcPct val="0"/>
        </a:spcBef>
        <a:spcAft>
          <a:spcPct val="0"/>
        </a:spcAft>
        <a:defRPr sz="3600" kern="1200">
          <a:solidFill>
            <a:srgbClr val="009D57"/>
          </a:solidFill>
          <a:latin typeface="+mj-lt"/>
          <a:ea typeface="+mj-ea"/>
          <a:cs typeface="+mj-cs"/>
        </a:defRPr>
      </a:lvl1pPr>
      <a:lvl2pPr algn="l" rtl="0" eaLnBrk="1" fontAlgn="base" hangingPunct="1">
        <a:spcBef>
          <a:spcPct val="0"/>
        </a:spcBef>
        <a:spcAft>
          <a:spcPct val="0"/>
        </a:spcAft>
        <a:defRPr sz="3600">
          <a:solidFill>
            <a:srgbClr val="009D57"/>
          </a:solidFill>
          <a:latin typeface="Archer Semibold" pitchFamily="50" charset="0"/>
        </a:defRPr>
      </a:lvl2pPr>
      <a:lvl3pPr algn="l" rtl="0" eaLnBrk="1" fontAlgn="base" hangingPunct="1">
        <a:spcBef>
          <a:spcPct val="0"/>
        </a:spcBef>
        <a:spcAft>
          <a:spcPct val="0"/>
        </a:spcAft>
        <a:defRPr sz="3600">
          <a:solidFill>
            <a:srgbClr val="009D57"/>
          </a:solidFill>
          <a:latin typeface="Archer Semibold" pitchFamily="50" charset="0"/>
        </a:defRPr>
      </a:lvl3pPr>
      <a:lvl4pPr algn="l" rtl="0" eaLnBrk="1" fontAlgn="base" hangingPunct="1">
        <a:spcBef>
          <a:spcPct val="0"/>
        </a:spcBef>
        <a:spcAft>
          <a:spcPct val="0"/>
        </a:spcAft>
        <a:defRPr sz="3600">
          <a:solidFill>
            <a:srgbClr val="009D57"/>
          </a:solidFill>
          <a:latin typeface="Archer Semibold" pitchFamily="50" charset="0"/>
        </a:defRPr>
      </a:lvl4pPr>
      <a:lvl5pPr algn="l" rtl="0" eaLnBrk="1" fontAlgn="base" hangingPunct="1">
        <a:spcBef>
          <a:spcPct val="0"/>
        </a:spcBef>
        <a:spcAft>
          <a:spcPct val="0"/>
        </a:spcAft>
        <a:defRPr sz="3600">
          <a:solidFill>
            <a:srgbClr val="009D57"/>
          </a:solidFill>
          <a:latin typeface="Archer Semibold" pitchFamily="50" charset="0"/>
        </a:defRPr>
      </a:lvl5pPr>
      <a:lvl6pPr marL="457200" algn="l" rtl="0" eaLnBrk="1" fontAlgn="base" hangingPunct="1">
        <a:spcBef>
          <a:spcPct val="0"/>
        </a:spcBef>
        <a:spcAft>
          <a:spcPct val="0"/>
        </a:spcAft>
        <a:defRPr sz="3600">
          <a:solidFill>
            <a:srgbClr val="009D57"/>
          </a:solidFill>
          <a:latin typeface="Archer Semibold" pitchFamily="50" charset="0"/>
        </a:defRPr>
      </a:lvl6pPr>
      <a:lvl7pPr marL="914400" algn="l" rtl="0" eaLnBrk="1" fontAlgn="base" hangingPunct="1">
        <a:spcBef>
          <a:spcPct val="0"/>
        </a:spcBef>
        <a:spcAft>
          <a:spcPct val="0"/>
        </a:spcAft>
        <a:defRPr sz="3600">
          <a:solidFill>
            <a:srgbClr val="009D57"/>
          </a:solidFill>
          <a:latin typeface="Archer Semibold" pitchFamily="50" charset="0"/>
        </a:defRPr>
      </a:lvl7pPr>
      <a:lvl8pPr marL="1371600" algn="l" rtl="0" eaLnBrk="1" fontAlgn="base" hangingPunct="1">
        <a:spcBef>
          <a:spcPct val="0"/>
        </a:spcBef>
        <a:spcAft>
          <a:spcPct val="0"/>
        </a:spcAft>
        <a:defRPr sz="3600">
          <a:solidFill>
            <a:srgbClr val="009D57"/>
          </a:solidFill>
          <a:latin typeface="Archer Semibold" pitchFamily="50" charset="0"/>
        </a:defRPr>
      </a:lvl8pPr>
      <a:lvl9pPr marL="1828800" algn="l" rtl="0" eaLnBrk="1" fontAlgn="base" hangingPunct="1">
        <a:spcBef>
          <a:spcPct val="0"/>
        </a:spcBef>
        <a:spcAft>
          <a:spcPct val="0"/>
        </a:spcAft>
        <a:defRPr sz="3600">
          <a:solidFill>
            <a:srgbClr val="009D57"/>
          </a:solidFill>
          <a:latin typeface="Archer Semibold" pitchFamily="50"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262626"/>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400" kern="1200">
          <a:solidFill>
            <a:srgbClr val="262626"/>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rgbClr val="262626"/>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800" kern="1200">
          <a:solidFill>
            <a:srgbClr val="262626"/>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800"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edcap.emory.edu/redcap_v6.14.1/Surveys/invite_participants.php?pid=398"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www.choa.org/~/media/files/Childrens/research/non-peds-proposal-routing-process-checklist.pdf?la=e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Coordinator%20Education/PEARLS/PEARLS%20Final%206%2010%2016%20with%20notes.pptx" TargetMode="External"/><Relationship Id="rId2" Type="http://schemas.openxmlformats.org/officeDocument/2006/relationships/hyperlink" Target="http://www.actsi.org/discovery/protocol-submission.html"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compliance.emory.edu/FDA-regulated-studies/resources/index.html"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mailto:CTMS@choa.org"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choa.org/research/institutional-review-board/forms" TargetMode="External"/><Relationship Id="rId2" Type="http://schemas.openxmlformats.org/officeDocument/2006/relationships/hyperlink" Target="Must%20meet%20regulatory%20requirements%20for%20record%20keeping" TargetMode="External"/><Relationship Id="rId1" Type="http://schemas.openxmlformats.org/officeDocument/2006/relationships/slideLayout" Target="../slideLayouts/slideLayout3.xml"/><Relationship Id="rId5" Type="http://schemas.openxmlformats.org/officeDocument/2006/relationships/hyperlink" Target="https://redcap.choa.org/redcap/index.php?action=myprojects" TargetMode="External"/><Relationship Id="rId4" Type="http://schemas.openxmlformats.org/officeDocument/2006/relationships/hyperlink" Target="mailto:irb@choa.org"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careforceconnection/Departments/IST/SitePages/Solution%20Center.aspx" TargetMode="External"/><Relationship Id="rId3" Type="http://schemas.openxmlformats.org/officeDocument/2006/relationships/hyperlink" Target="http://www.ohsu.edu/xd/research/centers-institutes/octri/resources/policies-forms/upload/1FeasCklst012113.pdf" TargetMode="External"/><Relationship Id="rId7" Type="http://schemas.openxmlformats.org/officeDocument/2006/relationships/hyperlink" Target="http://careforceconnection/Departments/ClinicalResearch/ResearchCompliance/Documents/Research%20Monitor%20Training%20Pathway%20-%20Overview%20of%20Process.2014.docx" TargetMode="External"/><Relationship Id="rId2" Type="http://schemas.openxmlformats.org/officeDocument/2006/relationships/hyperlink" Target="http://compliance.emory.edu/FDA-regulated-studies/resources/index.html" TargetMode="External"/><Relationship Id="rId1" Type="http://schemas.openxmlformats.org/officeDocument/2006/relationships/slideLayout" Target="../slideLayouts/slideLayout3.xml"/><Relationship Id="rId6" Type="http://schemas.openxmlformats.org/officeDocument/2006/relationships/hyperlink" Target="http://www.pedsresearch.org/research/resources/clinical-research-resources/research-coordinator-resources#tab=tab03" TargetMode="External"/><Relationship Id="rId5" Type="http://schemas.openxmlformats.org/officeDocument/2006/relationships/hyperlink" Target="../SAC%20app%20overview.docx" TargetMode="External"/><Relationship Id="rId4" Type="http://schemas.openxmlformats.org/officeDocument/2006/relationships/hyperlink" Target="ICH%20E6%20Guidelines.pdf"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osp.emory.edu/systems/ects.html"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amcook@emory.edu"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ohsu.edu/xd/research/centers-institutes/octri/resources/policies-forms/upload/1FeasCklst012113.pdf"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s://www.ncbi.nlm.nih.gov/pmc/articles/PMC3146075/"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Study Start-Up and Implementation</a:t>
            </a:r>
            <a:endParaRPr lang="en-US" dirty="0"/>
          </a:p>
        </p:txBody>
      </p:sp>
      <p:sp>
        <p:nvSpPr>
          <p:cNvPr id="3" name="Subtitle 2"/>
          <p:cNvSpPr>
            <a:spLocks noGrp="1"/>
          </p:cNvSpPr>
          <p:nvPr>
            <p:ph type="subTitle" idx="1"/>
          </p:nvPr>
        </p:nvSpPr>
        <p:spPr/>
        <p:txBody>
          <a:bodyPr/>
          <a:lstStyle/>
          <a:p>
            <a:r>
              <a:rPr lang="en-US" dirty="0" smtClean="0"/>
              <a:t>PEARLS December 9, 2016</a:t>
            </a:r>
            <a:endParaRPr lang="en-US" dirty="0"/>
          </a:p>
        </p:txBody>
      </p:sp>
    </p:spTree>
    <p:extLst>
      <p:ext uri="{BB962C8B-B14F-4D97-AF65-F5344CB8AC3E}">
        <p14:creationId xmlns:p14="http://schemas.microsoft.com/office/powerpoint/2010/main" val="2862391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and Contract routing</a:t>
            </a:r>
            <a:endParaRPr lang="en-US" dirty="0"/>
          </a:p>
        </p:txBody>
      </p:sp>
      <p:sp>
        <p:nvSpPr>
          <p:cNvPr id="3" name="Content Placeholder 2"/>
          <p:cNvSpPr>
            <a:spLocks noGrp="1"/>
          </p:cNvSpPr>
          <p:nvPr>
            <p:ph idx="1"/>
          </p:nvPr>
        </p:nvSpPr>
        <p:spPr/>
        <p:txBody>
          <a:bodyPr>
            <a:noAutofit/>
          </a:bodyPr>
          <a:lstStyle/>
          <a:p>
            <a:r>
              <a:rPr lang="en-US" sz="2000" dirty="0"/>
              <a:t>The investigator </a:t>
            </a:r>
            <a:r>
              <a:rPr lang="en-US" sz="2000" dirty="0" smtClean="0"/>
              <a:t>CANNOT </a:t>
            </a:r>
            <a:r>
              <a:rPr lang="en-US" sz="2000" dirty="0"/>
              <a:t>sign a contract </a:t>
            </a:r>
            <a:r>
              <a:rPr lang="en-US" sz="2000" dirty="0" smtClean="0"/>
              <a:t>or finalize a budget on </a:t>
            </a:r>
            <a:r>
              <a:rPr lang="en-US" sz="2000" dirty="0"/>
              <a:t>behalf of the academic </a:t>
            </a:r>
            <a:r>
              <a:rPr lang="en-US" sz="2000" dirty="0" smtClean="0"/>
              <a:t>institution. </a:t>
            </a:r>
          </a:p>
          <a:p>
            <a:endParaRPr lang="en-US" sz="1400" dirty="0"/>
          </a:p>
          <a:p>
            <a:r>
              <a:rPr lang="en-US" sz="2000" dirty="0" smtClean="0"/>
              <a:t>The budget and contract must be routed through Research Administration</a:t>
            </a:r>
          </a:p>
          <a:p>
            <a:pPr lvl="1"/>
            <a:r>
              <a:rPr lang="en-US" sz="1600" dirty="0" smtClean="0"/>
              <a:t>For Emory PIs, the study team completes the </a:t>
            </a:r>
            <a:r>
              <a:rPr lang="en-US" sz="1600" dirty="0" smtClean="0">
                <a:hlinkClick r:id="rId3"/>
              </a:rPr>
              <a:t>Intent to Submit form </a:t>
            </a:r>
            <a:endParaRPr lang="en-US" sz="1600" dirty="0"/>
          </a:p>
          <a:p>
            <a:pPr lvl="2"/>
            <a:r>
              <a:rPr lang="en-US" sz="1200" dirty="0" smtClean="0">
                <a:solidFill>
                  <a:schemeClr val="tx1"/>
                </a:solidFill>
              </a:rPr>
              <a:t>Clinical Trails: Submit study into the Pediatric Research Initiation system (PRISM) once all documents have been received by the sponsor (FINAL protocol, contract and budget) and the appropriate division/departmental approvals have been obtained to move forward with the study.</a:t>
            </a:r>
          </a:p>
          <a:p>
            <a:pPr lvl="2"/>
            <a:r>
              <a:rPr lang="en-US" sz="1200" dirty="0" smtClean="0">
                <a:solidFill>
                  <a:schemeClr val="tx1"/>
                </a:solidFill>
              </a:rPr>
              <a:t>Grant Proposals: Submit the study 30 days prior to agency deadline, 60 days prior for complex awards.</a:t>
            </a:r>
          </a:p>
          <a:p>
            <a:pPr lvl="1"/>
            <a:r>
              <a:rPr lang="en-US" sz="1600" dirty="0" smtClean="0"/>
              <a:t>For CHOA PIs, complete steps </a:t>
            </a:r>
            <a:r>
              <a:rPr lang="en-US" sz="1600" dirty="0" smtClean="0">
                <a:hlinkClick r:id="rId4"/>
              </a:rPr>
              <a:t>Children’s Proposal Routing Checklist </a:t>
            </a:r>
            <a:endParaRPr lang="en-US" sz="1600" dirty="0" smtClean="0"/>
          </a:p>
          <a:p>
            <a:pPr marL="0" indent="0">
              <a:buNone/>
            </a:pPr>
            <a:endParaRPr lang="en-US" sz="1400" dirty="0"/>
          </a:p>
          <a:p>
            <a:r>
              <a:rPr lang="en-US" sz="2000" dirty="0"/>
              <a:t>No subject should be enrolled prior to having an executed </a:t>
            </a:r>
            <a:r>
              <a:rPr lang="en-US" sz="2000" dirty="0" smtClean="0"/>
              <a:t>CTA. If your study has CHOA billables, no pediatric subjects should be enrolled prior to the execution of the subcontract. </a:t>
            </a:r>
            <a:endParaRPr lang="en-US" sz="2000" dirty="0">
              <a:solidFill>
                <a:srgbClr val="FF0000"/>
              </a:solidFill>
            </a:endParaRPr>
          </a:p>
          <a:p>
            <a:endParaRPr lang="en-US" sz="1600" dirty="0"/>
          </a:p>
          <a:p>
            <a:r>
              <a:rPr lang="en-US" sz="2000" dirty="0" smtClean="0"/>
              <a:t>Recommendation: Create a </a:t>
            </a:r>
            <a:r>
              <a:rPr lang="en-US" sz="2000" dirty="0"/>
              <a:t>separate small binder to keep </a:t>
            </a:r>
            <a:r>
              <a:rPr lang="en-US" sz="2000" dirty="0" smtClean="0"/>
              <a:t>track of the </a:t>
            </a:r>
            <a:r>
              <a:rPr lang="en-US" sz="2000" dirty="0"/>
              <a:t>budget, receipts, invoices </a:t>
            </a:r>
            <a:r>
              <a:rPr lang="en-US" sz="2000" dirty="0" smtClean="0"/>
              <a:t>etc.</a:t>
            </a:r>
            <a:endParaRPr lang="en-US" sz="2000" dirty="0"/>
          </a:p>
          <a:p>
            <a:endParaRPr lang="en-US" sz="1800" dirty="0" smtClean="0"/>
          </a:p>
        </p:txBody>
      </p:sp>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10</a:t>
            </a:fld>
            <a:endParaRPr lang="en-US" dirty="0"/>
          </a:p>
        </p:txBody>
      </p:sp>
    </p:spTree>
    <p:extLst>
      <p:ext uri="{BB962C8B-B14F-4D97-AF65-F5344CB8AC3E}">
        <p14:creationId xmlns:p14="http://schemas.microsoft.com/office/powerpoint/2010/main" val="397973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Approvals</a:t>
            </a:r>
            <a:endParaRPr lang="en-US" dirty="0"/>
          </a:p>
        </p:txBody>
      </p:sp>
      <p:sp>
        <p:nvSpPr>
          <p:cNvPr id="3" name="Content Placeholder 2"/>
          <p:cNvSpPr>
            <a:spLocks noGrp="1"/>
          </p:cNvSpPr>
          <p:nvPr>
            <p:ph idx="1"/>
          </p:nvPr>
        </p:nvSpPr>
        <p:spPr/>
        <p:txBody>
          <a:bodyPr>
            <a:normAutofit/>
          </a:bodyPr>
          <a:lstStyle/>
          <a:p>
            <a:r>
              <a:rPr lang="en-US" sz="1800" dirty="0" smtClean="0"/>
              <a:t>Study Being Done at ACTSI Center?</a:t>
            </a:r>
          </a:p>
          <a:p>
            <a:pPr lvl="1"/>
            <a:r>
              <a:rPr lang="en-US" sz="1800" dirty="0" smtClean="0"/>
              <a:t>Pediatric Research Center </a:t>
            </a:r>
            <a:endParaRPr lang="en-US" sz="1800" dirty="0"/>
          </a:p>
          <a:p>
            <a:pPr lvl="2"/>
            <a:r>
              <a:rPr lang="en-US" sz="1800" dirty="0" smtClean="0">
                <a:hlinkClick r:id="rId2"/>
              </a:rPr>
              <a:t>http</a:t>
            </a:r>
            <a:r>
              <a:rPr lang="en-US" sz="1800" dirty="0">
                <a:hlinkClick r:id="rId2"/>
              </a:rPr>
              <a:t>://</a:t>
            </a:r>
            <a:r>
              <a:rPr lang="en-US" sz="1800" dirty="0" smtClean="0">
                <a:hlinkClick r:id="rId2"/>
              </a:rPr>
              <a:t>www.actsi.org/discovery/protocol-submission.html</a:t>
            </a:r>
            <a:r>
              <a:rPr lang="en-US" sz="1800" dirty="0" smtClean="0"/>
              <a:t> </a:t>
            </a:r>
          </a:p>
          <a:p>
            <a:pPr lvl="2"/>
            <a:endParaRPr lang="en-US" sz="1800" dirty="0"/>
          </a:p>
          <a:p>
            <a:r>
              <a:rPr lang="en-US" sz="1800" dirty="0"/>
              <a:t>What needs IRB approval?</a:t>
            </a:r>
          </a:p>
          <a:p>
            <a:pPr lvl="1"/>
            <a:r>
              <a:rPr lang="en-US" sz="1800" dirty="0"/>
              <a:t>All documents pertaining to the conduct of the clinical trial</a:t>
            </a:r>
          </a:p>
          <a:p>
            <a:pPr lvl="1"/>
            <a:r>
              <a:rPr lang="en-US" sz="1800" dirty="0"/>
              <a:t>Include any documents that the patient will see/be given (drug instructions, advertisements, etc.)</a:t>
            </a:r>
          </a:p>
          <a:p>
            <a:pPr marL="457200" lvl="1" indent="0">
              <a:buNone/>
            </a:pPr>
            <a:endParaRPr lang="en-US" sz="1800" dirty="0"/>
          </a:p>
          <a:p>
            <a:r>
              <a:rPr lang="en-US" sz="1800" dirty="0" smtClean="0">
                <a:hlinkClick r:id="rId3" action="ppaction://hlinkpres?slideindex=1&amp;slidetitle="/>
              </a:rPr>
              <a:t>PEARLS IRB Submissions Q &amp; A</a:t>
            </a:r>
            <a:endParaRPr lang="en-US" sz="1800" dirty="0"/>
          </a:p>
        </p:txBody>
      </p:sp>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11</a:t>
            </a:fld>
            <a:endParaRPr lang="en-US" dirty="0"/>
          </a:p>
        </p:txBody>
      </p:sp>
    </p:spTree>
    <p:extLst>
      <p:ext uri="{BB962C8B-B14F-4D97-AF65-F5344CB8AC3E}">
        <p14:creationId xmlns:p14="http://schemas.microsoft.com/office/powerpoint/2010/main" val="1922291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12</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655" y="231007"/>
            <a:ext cx="7305574" cy="6549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8502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86800" y="6400800"/>
            <a:ext cx="457200" cy="457200"/>
          </a:xfrm>
        </p:spPr>
        <p:txBody>
          <a:bodyPr/>
          <a:lstStyle/>
          <a:p>
            <a:pPr>
              <a:defRPr/>
            </a:pPr>
            <a:fld id="{01D945C9-0277-4107-B589-EC55ECD240BC}" type="slidenum">
              <a:rPr lang="en-US" smtClean="0"/>
              <a:pPr>
                <a:defRPr/>
              </a:pPr>
              <a:t>13</a:t>
            </a:fld>
            <a:endParaRPr lang="en-US" dirty="0"/>
          </a:p>
        </p:txBody>
      </p:sp>
      <p:sp>
        <p:nvSpPr>
          <p:cNvPr id="5" name="TextBox 4"/>
          <p:cNvSpPr txBox="1"/>
          <p:nvPr/>
        </p:nvSpPr>
        <p:spPr>
          <a:xfrm>
            <a:off x="1910670" y="2915216"/>
            <a:ext cx="5317482" cy="1015663"/>
          </a:xfrm>
          <a:prstGeom prst="rect">
            <a:avLst/>
          </a:prstGeom>
          <a:noFill/>
        </p:spPr>
        <p:txBody>
          <a:bodyPr wrap="none" rtlCol="0">
            <a:spAutoFit/>
          </a:bodyPr>
          <a:lstStyle/>
          <a:p>
            <a:pPr algn="ctr"/>
            <a:r>
              <a:rPr lang="en-US" sz="6000" dirty="0" smtClean="0">
                <a:solidFill>
                  <a:schemeClr val="bg1"/>
                </a:solidFill>
              </a:rPr>
              <a:t>Pre-Enrollment</a:t>
            </a:r>
            <a:endParaRPr lang="en-US" sz="6000" dirty="0">
              <a:solidFill>
                <a:schemeClr val="bg1"/>
              </a:solidFill>
            </a:endParaRPr>
          </a:p>
        </p:txBody>
      </p:sp>
    </p:spTree>
    <p:extLst>
      <p:ext uri="{BB962C8B-B14F-4D97-AF65-F5344CB8AC3E}">
        <p14:creationId xmlns:p14="http://schemas.microsoft.com/office/powerpoint/2010/main" val="591802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14</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905" y="134754"/>
            <a:ext cx="6862813" cy="67116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2959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Documentation</a:t>
            </a:r>
            <a:endParaRPr lang="en-US" dirty="0"/>
          </a:p>
        </p:txBody>
      </p:sp>
      <p:sp>
        <p:nvSpPr>
          <p:cNvPr id="3" name="Content Placeholder 2"/>
          <p:cNvSpPr>
            <a:spLocks noGrp="1"/>
          </p:cNvSpPr>
          <p:nvPr>
            <p:ph idx="1"/>
          </p:nvPr>
        </p:nvSpPr>
        <p:spPr/>
        <p:txBody>
          <a:bodyPr/>
          <a:lstStyle/>
          <a:p>
            <a:r>
              <a:rPr lang="en-US" sz="1800" dirty="0" smtClean="0"/>
              <a:t>Essential </a:t>
            </a:r>
            <a:r>
              <a:rPr lang="en-US" sz="1800" dirty="0"/>
              <a:t>Documentation: Documents that individually and collectively </a:t>
            </a:r>
            <a:r>
              <a:rPr lang="en-US" sz="1800" dirty="0" smtClean="0"/>
              <a:t>permit evaluation </a:t>
            </a:r>
            <a:r>
              <a:rPr lang="en-US" sz="1800" dirty="0"/>
              <a:t>of the conduct of a study and the quality of the data produced </a:t>
            </a:r>
            <a:endParaRPr lang="en-US" sz="1800" dirty="0" smtClean="0"/>
          </a:p>
          <a:p>
            <a:endParaRPr lang="en-US" sz="1800" dirty="0"/>
          </a:p>
          <a:p>
            <a:r>
              <a:rPr lang="en-US" sz="1800" dirty="0"/>
              <a:t>The following documents should be generated and should be on file before the trial formally starts</a:t>
            </a:r>
          </a:p>
          <a:p>
            <a:pPr lvl="1"/>
            <a:r>
              <a:rPr lang="en-US" sz="1400" dirty="0" smtClean="0"/>
              <a:t>Signed </a:t>
            </a:r>
            <a:r>
              <a:rPr lang="en-US" sz="1400" dirty="0"/>
              <a:t>trial agreement</a:t>
            </a:r>
            <a:endParaRPr lang="en-US" sz="1800" dirty="0"/>
          </a:p>
          <a:p>
            <a:pPr lvl="1"/>
            <a:r>
              <a:rPr lang="en-US" sz="1400" dirty="0"/>
              <a:t>Pre-trial monitoring report</a:t>
            </a:r>
          </a:p>
          <a:p>
            <a:pPr lvl="1"/>
            <a:r>
              <a:rPr lang="en-US" sz="1400" dirty="0" smtClean="0"/>
              <a:t>Investigators </a:t>
            </a:r>
            <a:r>
              <a:rPr lang="en-US" sz="1400" dirty="0"/>
              <a:t>Brochure</a:t>
            </a:r>
          </a:p>
          <a:p>
            <a:pPr lvl="1"/>
            <a:r>
              <a:rPr lang="en-US" sz="1400" dirty="0" smtClean="0"/>
              <a:t>Information </a:t>
            </a:r>
            <a:r>
              <a:rPr lang="en-US" sz="1400" dirty="0"/>
              <a:t>given to subject</a:t>
            </a:r>
          </a:p>
          <a:p>
            <a:pPr lvl="2"/>
            <a:r>
              <a:rPr lang="en-US" sz="1400" dirty="0"/>
              <a:t>Informed Consent and applicable translations and translation certificates</a:t>
            </a:r>
          </a:p>
          <a:p>
            <a:pPr lvl="2"/>
            <a:r>
              <a:rPr lang="en-US" sz="1400" dirty="0" smtClean="0"/>
              <a:t>Other </a:t>
            </a:r>
            <a:r>
              <a:rPr lang="en-US" sz="1400" dirty="0"/>
              <a:t>written material (home drug administration instructions, subject diaries, etc.)</a:t>
            </a:r>
          </a:p>
          <a:p>
            <a:pPr lvl="1"/>
            <a:r>
              <a:rPr lang="en-US" sz="1400" dirty="0"/>
              <a:t>Dated, documented approval/opinions of the institutional review board (IRB)</a:t>
            </a:r>
          </a:p>
          <a:p>
            <a:endParaRPr lang="en-US" sz="1800" dirty="0" smtClean="0"/>
          </a:p>
          <a:p>
            <a:r>
              <a:rPr lang="en-US" sz="1800" dirty="0" smtClean="0"/>
              <a:t>See Section 8 of the ICH E6 Guidelines: "</a:t>
            </a:r>
            <a:r>
              <a:rPr lang="en-US" sz="1800" dirty="0"/>
              <a:t>Essential Documents for the Conduct of a Clinical </a:t>
            </a:r>
            <a:r>
              <a:rPr lang="en-US" sz="1800" dirty="0" smtClean="0"/>
              <a:t>Trial” for full list.</a:t>
            </a:r>
          </a:p>
          <a:p>
            <a:endParaRPr lang="en-US" sz="1800" dirty="0"/>
          </a:p>
          <a:p>
            <a:endParaRPr lang="en-US" sz="1800" dirty="0" smtClean="0"/>
          </a:p>
          <a:p>
            <a:endParaRPr lang="en-US" sz="1800" dirty="0"/>
          </a:p>
          <a:p>
            <a:endParaRPr lang="en-US" sz="1800" dirty="0"/>
          </a:p>
        </p:txBody>
      </p:sp>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15</a:t>
            </a:fld>
            <a:endParaRPr lang="en-US" dirty="0"/>
          </a:p>
        </p:txBody>
      </p:sp>
      <p:sp>
        <p:nvSpPr>
          <p:cNvPr id="5" name="TextBox 4"/>
          <p:cNvSpPr txBox="1"/>
          <p:nvPr/>
        </p:nvSpPr>
        <p:spPr>
          <a:xfrm>
            <a:off x="293298" y="6392175"/>
            <a:ext cx="2443298" cy="307777"/>
          </a:xfrm>
          <a:prstGeom prst="rect">
            <a:avLst/>
          </a:prstGeom>
          <a:noFill/>
        </p:spPr>
        <p:txBody>
          <a:bodyPr wrap="none" rtlCol="0">
            <a:spAutoFit/>
          </a:bodyPr>
          <a:lstStyle/>
          <a:p>
            <a:r>
              <a:rPr lang="en-US" sz="1400" b="1" i="1" dirty="0" smtClean="0"/>
              <a:t>Source: ICH E6 Guidelines</a:t>
            </a:r>
            <a:endParaRPr lang="en-US" sz="1400" b="1" i="1" dirty="0"/>
          </a:p>
        </p:txBody>
      </p:sp>
    </p:spTree>
    <p:extLst>
      <p:ext uri="{BB962C8B-B14F-4D97-AF65-F5344CB8AC3E}">
        <p14:creationId xmlns:p14="http://schemas.microsoft.com/office/powerpoint/2010/main" val="32519277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Document Development</a:t>
            </a:r>
            <a:endParaRPr lang="en-US" dirty="0"/>
          </a:p>
        </p:txBody>
      </p:sp>
      <p:sp>
        <p:nvSpPr>
          <p:cNvPr id="3" name="Content Placeholder 2"/>
          <p:cNvSpPr>
            <a:spLocks noGrp="1"/>
          </p:cNvSpPr>
          <p:nvPr>
            <p:ph idx="1"/>
          </p:nvPr>
        </p:nvSpPr>
        <p:spPr/>
        <p:txBody>
          <a:bodyPr/>
          <a:lstStyle/>
          <a:p>
            <a:r>
              <a:rPr lang="en-US" sz="1800" dirty="0" smtClean="0"/>
              <a:t>Source data should:</a:t>
            </a:r>
          </a:p>
          <a:p>
            <a:pPr lvl="1"/>
            <a:r>
              <a:rPr lang="en-US" sz="1400" dirty="0" smtClean="0"/>
              <a:t>Collect data outlined in the final protocol</a:t>
            </a:r>
          </a:p>
          <a:p>
            <a:pPr lvl="1"/>
            <a:r>
              <a:rPr lang="en-US" sz="1400" dirty="0" smtClean="0"/>
              <a:t>Be clear and concise with data questions</a:t>
            </a:r>
          </a:p>
          <a:p>
            <a:pPr lvl="1"/>
            <a:r>
              <a:rPr lang="en-US" sz="1400" dirty="0" smtClean="0"/>
              <a:t>Standardize how information is collected</a:t>
            </a:r>
          </a:p>
          <a:p>
            <a:pPr lvl="1"/>
            <a:r>
              <a:rPr lang="en-US" sz="1400" dirty="0" smtClean="0"/>
              <a:t>Be Attributable, legible, contemporaneous, original, and accurate (ALCOA)</a:t>
            </a:r>
          </a:p>
          <a:p>
            <a:pPr lvl="1"/>
            <a:r>
              <a:rPr lang="en-US" sz="1400" dirty="0" smtClean="0"/>
              <a:t>Avoid duplication</a:t>
            </a:r>
          </a:p>
          <a:p>
            <a:pPr lvl="1"/>
            <a:r>
              <a:rPr lang="en-US" sz="1400" dirty="0" smtClean="0"/>
              <a:t>Be well-structured</a:t>
            </a:r>
          </a:p>
          <a:p>
            <a:pPr lvl="1"/>
            <a:r>
              <a:rPr lang="en-US" sz="1400" dirty="0" smtClean="0"/>
              <a:t>Be Easy to complete</a:t>
            </a:r>
          </a:p>
          <a:p>
            <a:pPr marL="457200" lvl="1" indent="0">
              <a:buNone/>
            </a:pPr>
            <a:endParaRPr lang="en-US" sz="1400" dirty="0" smtClean="0"/>
          </a:p>
          <a:p>
            <a:r>
              <a:rPr lang="en-US" sz="1800" dirty="0" smtClean="0">
                <a:hlinkClick r:id="rId2"/>
              </a:rPr>
              <a:t>Clinical Trial Tools</a:t>
            </a:r>
            <a:r>
              <a:rPr lang="en-US" sz="1800" dirty="0" smtClean="0"/>
              <a:t>-Developed by Emory Compliance and Emory Clinical Trials Audit and Compliance (CTAC)</a:t>
            </a:r>
            <a:endParaRPr lang="en-US" sz="1800" dirty="0"/>
          </a:p>
          <a:p>
            <a:endParaRPr lang="en-US" sz="1800" dirty="0" smtClean="0"/>
          </a:p>
          <a:p>
            <a:r>
              <a:rPr lang="en-US" sz="1800" dirty="0" smtClean="0"/>
              <a:t>Access </a:t>
            </a:r>
            <a:r>
              <a:rPr lang="en-US" sz="1800" dirty="0"/>
              <a:t>to data is critical to the review </a:t>
            </a:r>
            <a:r>
              <a:rPr lang="en-US" sz="1800" dirty="0" smtClean="0"/>
              <a:t>for </a:t>
            </a:r>
            <a:r>
              <a:rPr lang="en-US" sz="1800" dirty="0"/>
              <a:t>inspections of clinical </a:t>
            </a:r>
            <a:r>
              <a:rPr lang="en-US" sz="1800" dirty="0" smtClean="0"/>
              <a:t>investigations and must meet regulatory requirements for record keeping (i.e.-maintaining audit trail)</a:t>
            </a:r>
          </a:p>
          <a:p>
            <a:pPr marL="0" indent="0">
              <a:buNone/>
            </a:pPr>
            <a:endParaRPr lang="en-US" sz="1800" dirty="0" smtClean="0"/>
          </a:p>
          <a:p>
            <a:r>
              <a:rPr lang="en-US" sz="1800" dirty="0" smtClean="0"/>
              <a:t>Review any </a:t>
            </a:r>
            <a:r>
              <a:rPr lang="en-US" sz="1800" dirty="0"/>
              <a:t>CRFs </a:t>
            </a:r>
            <a:r>
              <a:rPr lang="en-US" sz="1800" dirty="0" smtClean="0"/>
              <a:t>the </a:t>
            </a:r>
            <a:r>
              <a:rPr lang="en-US" sz="1800" dirty="0"/>
              <a:t>sponsor provides </a:t>
            </a:r>
            <a:r>
              <a:rPr lang="en-US" sz="1800" dirty="0" smtClean="0"/>
              <a:t>to help develop source documents. CRFs may include details that are not outlined in the protocol, such as processing times, that the sponsor wants to capture. </a:t>
            </a:r>
            <a:endParaRPr lang="en-US" sz="1800" dirty="0"/>
          </a:p>
        </p:txBody>
      </p:sp>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16</a:t>
            </a:fld>
            <a:endParaRPr lang="en-US" dirty="0"/>
          </a:p>
        </p:txBody>
      </p:sp>
    </p:spTree>
    <p:extLst>
      <p:ext uri="{BB962C8B-B14F-4D97-AF65-F5344CB8AC3E}">
        <p14:creationId xmlns:p14="http://schemas.microsoft.com/office/powerpoint/2010/main" val="3809220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Documentation Plan</a:t>
            </a:r>
            <a:endParaRPr lang="en-US" dirty="0"/>
          </a:p>
        </p:txBody>
      </p:sp>
      <p:sp>
        <p:nvSpPr>
          <p:cNvPr id="3" name="Content Placeholder 2"/>
          <p:cNvSpPr>
            <a:spLocks noGrp="1"/>
          </p:cNvSpPr>
          <p:nvPr>
            <p:ph idx="1"/>
          </p:nvPr>
        </p:nvSpPr>
        <p:spPr/>
        <p:txBody>
          <a:bodyPr/>
          <a:lstStyle/>
          <a:p>
            <a:r>
              <a:rPr lang="en-US" sz="1800" dirty="0" smtClean="0"/>
              <a:t>Develop a plan outlining the following</a:t>
            </a:r>
          </a:p>
          <a:p>
            <a:pPr lvl="1"/>
            <a:r>
              <a:rPr lang="en-US" sz="1400" dirty="0" smtClean="0"/>
              <a:t>Describe the instrument used to collect the data </a:t>
            </a:r>
          </a:p>
          <a:p>
            <a:pPr lvl="1"/>
            <a:r>
              <a:rPr lang="en-US" sz="1400" dirty="0" smtClean="0"/>
              <a:t>Describe the source of the data (i.e. medical record, lab report, subject diary, etc.)</a:t>
            </a:r>
          </a:p>
          <a:p>
            <a:pPr lvl="1"/>
            <a:r>
              <a:rPr lang="en-US" sz="1400" dirty="0" smtClean="0"/>
              <a:t>List instructions on where and how data will be stored</a:t>
            </a:r>
          </a:p>
          <a:p>
            <a:pPr lvl="1"/>
            <a:endParaRPr lang="en-US" sz="1400" dirty="0" smtClean="0"/>
          </a:p>
        </p:txBody>
      </p:sp>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17</a:t>
            </a:fld>
            <a:endParaRPr lang="en-US" dirty="0"/>
          </a:p>
        </p:txBody>
      </p:sp>
      <p:pic>
        <p:nvPicPr>
          <p:cNvPr id="5" name="Picture 4"/>
          <p:cNvPicPr>
            <a:picLocks noChangeAspect="1"/>
          </p:cNvPicPr>
          <p:nvPr/>
        </p:nvPicPr>
        <p:blipFill>
          <a:blip r:embed="rId2"/>
          <a:stretch>
            <a:fillRect/>
          </a:stretch>
        </p:blipFill>
        <p:spPr>
          <a:xfrm>
            <a:off x="1362974" y="2932981"/>
            <a:ext cx="6159260" cy="2846717"/>
          </a:xfrm>
          <a:prstGeom prst="rect">
            <a:avLst/>
          </a:prstGeom>
        </p:spPr>
      </p:pic>
    </p:spTree>
    <p:extLst>
      <p:ext uri="{BB962C8B-B14F-4D97-AF65-F5344CB8AC3E}">
        <p14:creationId xmlns:p14="http://schemas.microsoft.com/office/powerpoint/2010/main" val="3689292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Initiation Visit (SIV)</a:t>
            </a:r>
            <a:endParaRPr lang="en-US" dirty="0"/>
          </a:p>
        </p:txBody>
      </p:sp>
      <p:sp>
        <p:nvSpPr>
          <p:cNvPr id="3" name="Content Placeholder 2"/>
          <p:cNvSpPr>
            <a:spLocks noGrp="1"/>
          </p:cNvSpPr>
          <p:nvPr>
            <p:ph idx="1"/>
          </p:nvPr>
        </p:nvSpPr>
        <p:spPr/>
        <p:txBody>
          <a:bodyPr/>
          <a:lstStyle/>
          <a:p>
            <a:r>
              <a:rPr lang="en-US" sz="1800" dirty="0" smtClean="0"/>
              <a:t>Conducted </a:t>
            </a:r>
            <a:r>
              <a:rPr lang="en-US" sz="1800" dirty="0"/>
              <a:t>when a research site is ready to </a:t>
            </a:r>
            <a:r>
              <a:rPr lang="en-US" sz="1800" dirty="0" smtClean="0"/>
              <a:t>be </a:t>
            </a:r>
            <a:r>
              <a:rPr lang="en-US" sz="1800" dirty="0"/>
              <a:t>activated for </a:t>
            </a:r>
            <a:r>
              <a:rPr lang="en-US" sz="1800" dirty="0" smtClean="0"/>
              <a:t>recruitment </a:t>
            </a:r>
          </a:p>
          <a:p>
            <a:endParaRPr lang="en-US" sz="1800" dirty="0" smtClean="0"/>
          </a:p>
          <a:p>
            <a:r>
              <a:rPr lang="en-US" sz="1800" dirty="0"/>
              <a:t>U</a:t>
            </a:r>
            <a:r>
              <a:rPr lang="en-US" sz="1800" dirty="0" smtClean="0"/>
              <a:t>sually occurs </a:t>
            </a:r>
            <a:r>
              <a:rPr lang="en-US" sz="1800" dirty="0"/>
              <a:t>after the site has completed all regulatory requirements, has IRB approval, and an executed </a:t>
            </a:r>
            <a:r>
              <a:rPr lang="en-US" sz="1800" dirty="0" smtClean="0"/>
              <a:t>contract</a:t>
            </a:r>
          </a:p>
          <a:p>
            <a:endParaRPr lang="en-US" sz="1800" dirty="0" smtClean="0"/>
          </a:p>
          <a:p>
            <a:r>
              <a:rPr lang="en-US" sz="1800" dirty="0"/>
              <a:t>L</a:t>
            </a:r>
            <a:r>
              <a:rPr lang="en-US" sz="1800" dirty="0" smtClean="0"/>
              <a:t>ast </a:t>
            </a:r>
            <a:r>
              <a:rPr lang="en-US" sz="1800" dirty="0"/>
              <a:t>step </a:t>
            </a:r>
            <a:r>
              <a:rPr lang="en-US" sz="1800" dirty="0" smtClean="0"/>
              <a:t>before </a:t>
            </a:r>
            <a:r>
              <a:rPr lang="en-US" sz="1800" dirty="0"/>
              <a:t>the study site is activated for enrollment by the </a:t>
            </a:r>
            <a:r>
              <a:rPr lang="en-US" sz="1800" dirty="0" smtClean="0"/>
              <a:t>sponsor</a:t>
            </a:r>
          </a:p>
          <a:p>
            <a:endParaRPr lang="en-US" sz="1800" dirty="0"/>
          </a:p>
          <a:p>
            <a:endParaRPr lang="en-US" sz="1800" dirty="0"/>
          </a:p>
        </p:txBody>
      </p:sp>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18</a:t>
            </a:fld>
            <a:endParaRPr lang="en-US" dirty="0"/>
          </a:p>
        </p:txBody>
      </p:sp>
    </p:spTree>
    <p:extLst>
      <p:ext uri="{BB962C8B-B14F-4D97-AF65-F5344CB8AC3E}">
        <p14:creationId xmlns:p14="http://schemas.microsoft.com/office/powerpoint/2010/main" val="718466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things to consider</a:t>
            </a:r>
            <a:endParaRPr lang="en-US" dirty="0"/>
          </a:p>
        </p:txBody>
      </p:sp>
      <p:sp>
        <p:nvSpPr>
          <p:cNvPr id="3" name="Content Placeholder 2"/>
          <p:cNvSpPr>
            <a:spLocks noGrp="1"/>
          </p:cNvSpPr>
          <p:nvPr>
            <p:ph idx="1"/>
          </p:nvPr>
        </p:nvSpPr>
        <p:spPr/>
        <p:txBody>
          <a:bodyPr/>
          <a:lstStyle/>
          <a:p>
            <a:r>
              <a:rPr lang="en-US" sz="1800" dirty="0" smtClean="0"/>
              <a:t>Contact Meredith Capasse for CTMS requirements and questions at </a:t>
            </a:r>
            <a:r>
              <a:rPr lang="en-US" sz="1800" dirty="0" smtClean="0">
                <a:hlinkClick r:id="rId2"/>
              </a:rPr>
              <a:t>CTMS@choa.org</a:t>
            </a:r>
            <a:r>
              <a:rPr lang="en-US" sz="1800" dirty="0" smtClean="0"/>
              <a:t> </a:t>
            </a:r>
          </a:p>
          <a:p>
            <a:endParaRPr lang="en-US" sz="1800" dirty="0" smtClean="0"/>
          </a:p>
          <a:p>
            <a:r>
              <a:rPr lang="en-US" sz="1800" dirty="0" smtClean="0"/>
              <a:t>Ensure order sets for EPIC are completed prior to enrolling the first subject. Contact the IS&amp;T solution center at 404-785-6767 or submit the online request form. </a:t>
            </a:r>
          </a:p>
          <a:p>
            <a:endParaRPr lang="en-US" sz="1800" dirty="0" smtClean="0"/>
          </a:p>
          <a:p>
            <a:r>
              <a:rPr lang="en-US" sz="1800" dirty="0" smtClean="0"/>
              <a:t>If utilizing the PRC, ensure your study has been entered into the scheduling system, CR-Assist</a:t>
            </a:r>
          </a:p>
          <a:p>
            <a:endParaRPr lang="en-US" sz="1800" dirty="0" smtClean="0"/>
          </a:p>
          <a:p>
            <a:r>
              <a:rPr lang="en-US" sz="1800" dirty="0" smtClean="0"/>
              <a:t>Training-Does the study require additional training? (i.e.-lab safety, EKG, etc.)</a:t>
            </a:r>
          </a:p>
          <a:p>
            <a:endParaRPr lang="en-US" sz="1800" dirty="0" smtClean="0"/>
          </a:p>
          <a:p>
            <a:r>
              <a:rPr lang="en-US" sz="1800" dirty="0" smtClean="0"/>
              <a:t>Supplies-Ensure you have received all study supplies needed to conduct the trial</a:t>
            </a:r>
          </a:p>
          <a:p>
            <a:endParaRPr lang="en-US" sz="1800" dirty="0" smtClean="0"/>
          </a:p>
          <a:p>
            <a:r>
              <a:rPr lang="en-US" sz="1800" dirty="0" smtClean="0"/>
              <a:t>Logistics-Confirm location and processes for study activities</a:t>
            </a:r>
            <a:endParaRPr lang="en-US" sz="1800" dirty="0"/>
          </a:p>
        </p:txBody>
      </p:sp>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19</a:t>
            </a:fld>
            <a:endParaRPr lang="en-US" dirty="0"/>
          </a:p>
        </p:txBody>
      </p:sp>
    </p:spTree>
    <p:extLst>
      <p:ext uri="{BB962C8B-B14F-4D97-AF65-F5344CB8AC3E}">
        <p14:creationId xmlns:p14="http://schemas.microsoft.com/office/powerpoint/2010/main" val="711682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Panelists</a:t>
            </a:r>
            <a:endParaRPr lang="en-US" dirty="0"/>
          </a:p>
        </p:txBody>
      </p:sp>
      <p:sp>
        <p:nvSpPr>
          <p:cNvPr id="4" name="Content Placeholder 3"/>
          <p:cNvSpPr>
            <a:spLocks noGrp="1"/>
          </p:cNvSpPr>
          <p:nvPr>
            <p:ph idx="1"/>
          </p:nvPr>
        </p:nvSpPr>
        <p:spPr/>
        <p:txBody>
          <a:bodyPr/>
          <a:lstStyle/>
          <a:p>
            <a:r>
              <a:rPr lang="en-US" sz="2400" b="1" dirty="0" smtClean="0"/>
              <a:t>Saadia Khizer, MBBS, MPH, CCRC, </a:t>
            </a:r>
            <a:r>
              <a:rPr lang="en-US" sz="2400" dirty="0" smtClean="0"/>
              <a:t>Lead Research Coordinator, Scottish Rite (saadia.khizer@choa.org)</a:t>
            </a:r>
          </a:p>
          <a:p>
            <a:endParaRPr lang="en-US" sz="2400" dirty="0"/>
          </a:p>
          <a:p>
            <a:r>
              <a:rPr lang="en-US" sz="2400" b="1" dirty="0" smtClean="0"/>
              <a:t>Jaclyn M. Smith, MBA, CCRP</a:t>
            </a:r>
            <a:r>
              <a:rPr lang="en-US" sz="2400" dirty="0" smtClean="0"/>
              <a:t>, Research Manager, Aflac (Jaclyn.smith@choa.org)</a:t>
            </a:r>
          </a:p>
          <a:p>
            <a:endParaRPr lang="en-US" sz="2400" dirty="0"/>
          </a:p>
          <a:p>
            <a:r>
              <a:rPr lang="en-US" sz="2400" b="1" dirty="0" smtClean="0"/>
              <a:t>Margaret Kamel, PhD, CHES, CCRC, </a:t>
            </a:r>
            <a:r>
              <a:rPr lang="en-US" sz="2400" dirty="0" smtClean="0"/>
              <a:t>Clinical Research Coordinator IV, Emory (mkamel@emory.edu)</a:t>
            </a:r>
          </a:p>
          <a:p>
            <a:endParaRPr lang="en-US" sz="2400" dirty="0"/>
          </a:p>
          <a:p>
            <a:r>
              <a:rPr lang="en-US" sz="2400" b="1" dirty="0"/>
              <a:t>Eric Hoar, RRT, CCRP, </a:t>
            </a:r>
            <a:r>
              <a:rPr lang="en-US" sz="2400" dirty="0"/>
              <a:t>Lead Research Coordinator, </a:t>
            </a:r>
            <a:r>
              <a:rPr lang="en-US" sz="2400" dirty="0" smtClean="0"/>
              <a:t>Egleston (eric.hoar@choa.org)</a:t>
            </a:r>
            <a:endParaRPr lang="en-US" sz="2400" dirty="0"/>
          </a:p>
          <a:p>
            <a:endParaRPr lang="en-US" sz="2400" dirty="0" smtClean="0"/>
          </a:p>
        </p:txBody>
      </p:sp>
    </p:spTree>
    <p:extLst>
      <p:ext uri="{BB962C8B-B14F-4D97-AF65-F5344CB8AC3E}">
        <p14:creationId xmlns:p14="http://schemas.microsoft.com/office/powerpoint/2010/main" val="2703076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activities upon approval of study</a:t>
            </a:r>
            <a:endParaRPr lang="en-US" dirty="0"/>
          </a:p>
        </p:txBody>
      </p:sp>
      <p:sp>
        <p:nvSpPr>
          <p:cNvPr id="5" name="Content Placeholder 4"/>
          <p:cNvSpPr>
            <a:spLocks noGrp="1"/>
          </p:cNvSpPr>
          <p:nvPr>
            <p:ph idx="1"/>
          </p:nvPr>
        </p:nvSpPr>
        <p:spPr/>
        <p:txBody>
          <a:bodyPr/>
          <a:lstStyle/>
          <a:p>
            <a:r>
              <a:rPr lang="en-US" sz="1800" dirty="0" smtClean="0"/>
              <a:t>Once a notice of award (NOA) is issued for a clinical trial, a project enrollment tracker must be created and updated after each patient visit. </a:t>
            </a:r>
            <a:r>
              <a:rPr lang="en-US" sz="1800" dirty="0">
                <a:hlinkClick r:id="rId2" action="ppaction://hlinkfile"/>
              </a:rPr>
              <a:t>Project Enrollment Tracker </a:t>
            </a:r>
            <a:r>
              <a:rPr lang="en-US" sz="1800" dirty="0" smtClean="0">
                <a:hlinkClick r:id="rId2" action="ppaction://hlinkfile"/>
              </a:rPr>
              <a:t>Procedures</a:t>
            </a:r>
            <a:endParaRPr lang="en-US" sz="1800" dirty="0" smtClean="0"/>
          </a:p>
          <a:p>
            <a:endParaRPr lang="en-US" sz="1800" dirty="0" smtClean="0"/>
          </a:p>
          <a:p>
            <a:r>
              <a:rPr lang="en-US" sz="1800" dirty="0"/>
              <a:t>Email the </a:t>
            </a:r>
            <a:r>
              <a:rPr lang="en-US" sz="1800" dirty="0">
                <a:hlinkClick r:id="rId3"/>
              </a:rPr>
              <a:t>CHOA IRB Authorization Agreement (IAA) Reliance Acknowledgement Form </a:t>
            </a:r>
            <a:r>
              <a:rPr lang="en-US" sz="1800" dirty="0"/>
              <a:t>to </a:t>
            </a:r>
            <a:r>
              <a:rPr lang="en-US" sz="1800" dirty="0">
                <a:hlinkClick r:id="rId4"/>
              </a:rPr>
              <a:t>irb@choa.org</a:t>
            </a:r>
            <a:r>
              <a:rPr lang="en-US" sz="1800" dirty="0"/>
              <a:t>. This form is used for new studies that have an IRB Authorization Agreement (IAA) with another institution, or when your research falls under the umbrella agreement with Emory, Georgia Tech, or Morehouse. </a:t>
            </a:r>
            <a:endParaRPr lang="en-US" sz="1800" dirty="0" smtClean="0"/>
          </a:p>
          <a:p>
            <a:endParaRPr lang="en-US" sz="1800" dirty="0"/>
          </a:p>
          <a:p>
            <a:r>
              <a:rPr lang="en-US" sz="1800" dirty="0"/>
              <a:t>Enter your study into the </a:t>
            </a:r>
            <a:r>
              <a:rPr lang="en-US" sz="1800" dirty="0">
                <a:hlinkClick r:id="rId5"/>
              </a:rPr>
              <a:t>Enrollment and Visit Tracking </a:t>
            </a:r>
            <a:r>
              <a:rPr lang="en-US" sz="1800" dirty="0" smtClean="0">
                <a:hlinkClick r:id="rId5"/>
              </a:rPr>
              <a:t>Database</a:t>
            </a:r>
            <a:endParaRPr lang="en-US" sz="1800" dirty="0" smtClean="0"/>
          </a:p>
          <a:p>
            <a:endParaRPr lang="en-US" sz="1800" dirty="0"/>
          </a:p>
          <a:p>
            <a:r>
              <a:rPr lang="en-US" sz="1800" dirty="0"/>
              <a:t>Complete the ERMS Activation Form. ERMS is a web-based clinical research financial management tool used to assist Emory Healthcare and Emory University with their joint research billing compliance program. It facilitates communication of subject enrollment and study visit activity by the research team with the billing departments. If you have an Emory PI and they will conduct a pediatric clinical trial, the form must be completed.</a:t>
            </a:r>
          </a:p>
          <a:p>
            <a:endParaRPr lang="en-US" sz="1800" dirty="0"/>
          </a:p>
        </p:txBody>
      </p:sp>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20</a:t>
            </a:fld>
            <a:endParaRPr lang="en-US" dirty="0"/>
          </a:p>
        </p:txBody>
      </p:sp>
    </p:spTree>
    <p:extLst>
      <p:ext uri="{BB962C8B-B14F-4D97-AF65-F5344CB8AC3E}">
        <p14:creationId xmlns:p14="http://schemas.microsoft.com/office/powerpoint/2010/main" val="25392802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Start-up Tools/Tips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1800" u="sng" dirty="0" smtClean="0"/>
              <a:t>TIPS</a:t>
            </a:r>
          </a:p>
          <a:p>
            <a:r>
              <a:rPr lang="en-US" sz="1800" dirty="0" smtClean="0"/>
              <a:t>Track </a:t>
            </a:r>
            <a:r>
              <a:rPr lang="en-US" sz="1800" dirty="0"/>
              <a:t>submission and approval dates</a:t>
            </a:r>
          </a:p>
          <a:p>
            <a:r>
              <a:rPr lang="en-US" sz="1800" dirty="0"/>
              <a:t>Develop checklists for each visit from the final protocol</a:t>
            </a:r>
          </a:p>
          <a:p>
            <a:r>
              <a:rPr lang="en-US" sz="1800" dirty="0"/>
              <a:t>Create a quick reference study guide/binder that includes the source documents and quick reference to protocol</a:t>
            </a:r>
          </a:p>
          <a:p>
            <a:r>
              <a:rPr lang="en-US" sz="1800" dirty="0"/>
              <a:t>Create a separate small binder to keep track of budget, receipts, invoices, etc</a:t>
            </a:r>
            <a:r>
              <a:rPr lang="en-US" sz="1800" dirty="0" smtClean="0"/>
              <a:t>.</a:t>
            </a:r>
          </a:p>
          <a:p>
            <a:pPr marL="0" indent="0">
              <a:buNone/>
            </a:pPr>
            <a:endParaRPr lang="en-US" sz="1800" u="sng" dirty="0" smtClean="0"/>
          </a:p>
          <a:p>
            <a:pPr marL="0" indent="0">
              <a:buNone/>
            </a:pPr>
            <a:r>
              <a:rPr lang="en-US" sz="1800" u="sng" dirty="0" smtClean="0"/>
              <a:t>TOOLS</a:t>
            </a:r>
            <a:endParaRPr lang="en-US" sz="1800" u="sng" dirty="0">
              <a:solidFill>
                <a:schemeClr val="tx1"/>
              </a:solidFill>
              <a:hlinkClick r:id="rId2"/>
            </a:endParaRPr>
          </a:p>
          <a:p>
            <a:r>
              <a:rPr lang="en-US" sz="1800" dirty="0" smtClean="0">
                <a:hlinkClick r:id="rId2"/>
              </a:rPr>
              <a:t>Emory University tools for clinical trials</a:t>
            </a:r>
            <a:endParaRPr lang="en-US" sz="1800" dirty="0" smtClean="0"/>
          </a:p>
          <a:p>
            <a:r>
              <a:rPr lang="en-US" sz="1800" i="1" dirty="0" smtClean="0">
                <a:hlinkClick r:id="rId3"/>
              </a:rPr>
              <a:t>Sample </a:t>
            </a:r>
            <a:r>
              <a:rPr lang="en-US" sz="1800" i="1" dirty="0">
                <a:hlinkClick r:id="rId3"/>
              </a:rPr>
              <a:t>Feasibility Form</a:t>
            </a:r>
            <a:endParaRPr lang="en-US" sz="1800" dirty="0"/>
          </a:p>
          <a:p>
            <a:r>
              <a:rPr lang="en-US" sz="1800" dirty="0" smtClean="0">
                <a:hlinkClick r:id="rId4" action="ppaction://hlinkfile"/>
              </a:rPr>
              <a:t>ICH </a:t>
            </a:r>
            <a:r>
              <a:rPr lang="en-US" sz="1800" dirty="0">
                <a:hlinkClick r:id="rId4" action="ppaction://hlinkfile"/>
              </a:rPr>
              <a:t>G6 Guidelines</a:t>
            </a:r>
            <a:endParaRPr lang="en-US" sz="1800" dirty="0"/>
          </a:p>
          <a:p>
            <a:r>
              <a:rPr lang="en-US" sz="1800" dirty="0" smtClean="0">
                <a:hlinkClick r:id="rId5" action="ppaction://hlinkfile"/>
              </a:rPr>
              <a:t>Scientific Advisory Committee (SAC) Application Overview</a:t>
            </a:r>
            <a:endParaRPr lang="en-US" sz="1800" dirty="0" smtClean="0"/>
          </a:p>
          <a:p>
            <a:r>
              <a:rPr lang="en-US" sz="1800" dirty="0">
                <a:hlinkClick r:id="rId6"/>
              </a:rPr>
              <a:t>Research Coordinator Resources</a:t>
            </a:r>
            <a:endParaRPr lang="en-US" sz="1800" dirty="0"/>
          </a:p>
          <a:p>
            <a:r>
              <a:rPr lang="en-US" sz="1800" dirty="0" smtClean="0">
                <a:hlinkClick r:id="rId7"/>
              </a:rPr>
              <a:t>EPIC Monitor Access</a:t>
            </a:r>
            <a:endParaRPr lang="en-US" sz="1800" dirty="0" smtClean="0"/>
          </a:p>
          <a:p>
            <a:r>
              <a:rPr lang="en-US" sz="1800" dirty="0" smtClean="0">
                <a:hlinkClick r:id="rId8"/>
              </a:rPr>
              <a:t>Online Request form for Solution Center (located on careforce)</a:t>
            </a:r>
            <a:endParaRPr lang="en-US" sz="1800" dirty="0" smtClean="0"/>
          </a:p>
          <a:p>
            <a:pPr lvl="1"/>
            <a:endParaRPr lang="en-US" sz="1400" dirty="0"/>
          </a:p>
        </p:txBody>
      </p:sp>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21</a:t>
            </a:fld>
            <a:endParaRPr lang="en-US" dirty="0"/>
          </a:p>
        </p:txBody>
      </p:sp>
    </p:spTree>
    <p:extLst>
      <p:ext uri="{BB962C8B-B14F-4D97-AF65-F5344CB8AC3E}">
        <p14:creationId xmlns:p14="http://schemas.microsoft.com/office/powerpoint/2010/main" val="1523657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5" name="Content Placeholder 4" descr="... too big to ask questions, never know too much to learn something new"/>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5817" y="1874982"/>
            <a:ext cx="5181601" cy="3463636"/>
          </a:xfrm>
        </p:spPr>
      </p:pic>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22</a:t>
            </a:fld>
            <a:endParaRPr lang="en-US" dirty="0"/>
          </a:p>
        </p:txBody>
      </p:sp>
    </p:spTree>
    <p:extLst>
      <p:ext uri="{BB962C8B-B14F-4D97-AF65-F5344CB8AC3E}">
        <p14:creationId xmlns:p14="http://schemas.microsoft.com/office/powerpoint/2010/main" val="1942783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Advice from panelists</a:t>
            </a:r>
            <a:endParaRPr lang="en-US" dirty="0"/>
          </a:p>
        </p:txBody>
      </p:sp>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23</a:t>
            </a:fld>
            <a:endParaRPr lang="en-US" dirty="0"/>
          </a:p>
        </p:txBody>
      </p:sp>
      <p:sp>
        <p:nvSpPr>
          <p:cNvPr id="3" name="Content Placeholder 2"/>
          <p:cNvSpPr>
            <a:spLocks noGrp="1"/>
          </p:cNvSpPr>
          <p:nvPr>
            <p:ph idx="1"/>
          </p:nvPr>
        </p:nvSpPr>
        <p:spPr/>
        <p:txBody>
          <a:bodyPr/>
          <a:lstStyle/>
          <a:p>
            <a:pPr marL="0" indent="0">
              <a:buNone/>
            </a:pPr>
            <a:r>
              <a:rPr lang="en-US" sz="2400" dirty="0" smtClean="0"/>
              <a:t>Saadia Khizer:</a:t>
            </a:r>
          </a:p>
          <a:p>
            <a:r>
              <a:rPr lang="en-US" sz="2400" dirty="0" smtClean="0"/>
              <a:t>Hughes Spalding has a different process, contact her directly for instructions</a:t>
            </a:r>
          </a:p>
          <a:p>
            <a:r>
              <a:rPr lang="en-US" sz="2400" dirty="0" smtClean="0"/>
              <a:t>Always download the most current versions of forms from websites, don’t rely on saved copies</a:t>
            </a:r>
          </a:p>
          <a:p>
            <a:r>
              <a:rPr lang="en-US" sz="2400" dirty="0" smtClean="0"/>
              <a:t>Working with Gigi during the CHOA Coverage Analysis process will help determine which ancillary groups are needed and highlight potential issues to your timeline</a:t>
            </a:r>
          </a:p>
          <a:p>
            <a:r>
              <a:rPr lang="en-US" sz="2400" dirty="0" smtClean="0"/>
              <a:t>Do not always go with the sponsor’s timelines as they are usually only focused on their one study, learn to do your own prioritization</a:t>
            </a:r>
          </a:p>
          <a:p>
            <a:r>
              <a:rPr lang="en-US" sz="2400" dirty="0" smtClean="0"/>
              <a:t>Try to schedule site initiation visits close to enrollment so training is not forgotten</a:t>
            </a:r>
          </a:p>
        </p:txBody>
      </p:sp>
    </p:spTree>
    <p:extLst>
      <p:ext uri="{BB962C8B-B14F-4D97-AF65-F5344CB8AC3E}">
        <p14:creationId xmlns:p14="http://schemas.microsoft.com/office/powerpoint/2010/main" val="2792651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Advice from panelists</a:t>
            </a:r>
            <a:endParaRPr lang="en-US" dirty="0"/>
          </a:p>
        </p:txBody>
      </p:sp>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24</a:t>
            </a:fld>
            <a:endParaRPr lang="en-US" dirty="0"/>
          </a:p>
        </p:txBody>
      </p:sp>
      <p:sp>
        <p:nvSpPr>
          <p:cNvPr id="3" name="Content Placeholder 2"/>
          <p:cNvSpPr>
            <a:spLocks noGrp="1"/>
          </p:cNvSpPr>
          <p:nvPr>
            <p:ph idx="1"/>
          </p:nvPr>
        </p:nvSpPr>
        <p:spPr/>
        <p:txBody>
          <a:bodyPr/>
          <a:lstStyle/>
          <a:p>
            <a:pPr marL="0" indent="0">
              <a:buNone/>
            </a:pPr>
            <a:r>
              <a:rPr lang="en-US" sz="2400" dirty="0" smtClean="0"/>
              <a:t>Jackie Smith:</a:t>
            </a:r>
          </a:p>
          <a:p>
            <a:r>
              <a:rPr lang="en-US" sz="2400" dirty="0" smtClean="0"/>
              <a:t>It is important to engage with everyone along the process</a:t>
            </a:r>
          </a:p>
          <a:p>
            <a:r>
              <a:rPr lang="en-US" sz="2400" dirty="0" smtClean="0"/>
              <a:t>All pre-award processes should be started at the same time (budget, IRB, contract, other submissions such as PRC, etc)</a:t>
            </a:r>
          </a:p>
          <a:p>
            <a:r>
              <a:rPr lang="en-US" sz="2400" dirty="0" smtClean="0"/>
              <a:t>Make sure the Emory investigator is engaging with the RAS</a:t>
            </a:r>
          </a:p>
          <a:p>
            <a:r>
              <a:rPr lang="en-US" sz="2400" dirty="0" smtClean="0"/>
              <a:t>You must submit the contract, budget and final contract to the RAS for clinical trials before they will begin work</a:t>
            </a:r>
          </a:p>
          <a:p>
            <a:r>
              <a:rPr lang="en-US" sz="2400" dirty="0" smtClean="0"/>
              <a:t>Site to check status of Emory contract (use Emory account to log </a:t>
            </a:r>
            <a:r>
              <a:rPr lang="en-US" sz="2400" dirty="0"/>
              <a:t>in</a:t>
            </a:r>
            <a:r>
              <a:rPr lang="en-US" sz="2400" dirty="0" smtClean="0"/>
              <a:t>): </a:t>
            </a:r>
            <a:r>
              <a:rPr lang="en-US" sz="2400" dirty="0" smtClean="0">
                <a:hlinkClick r:id="rId2"/>
              </a:rPr>
              <a:t>http</a:t>
            </a:r>
            <a:r>
              <a:rPr lang="en-US" sz="2400" dirty="0">
                <a:hlinkClick r:id="rId2"/>
              </a:rPr>
              <a:t>://</a:t>
            </a:r>
            <a:r>
              <a:rPr lang="en-US" sz="2400" dirty="0" smtClean="0">
                <a:hlinkClick r:id="rId2"/>
              </a:rPr>
              <a:t>osp.emory.edu/systems/ects.html</a:t>
            </a:r>
            <a:endParaRPr lang="en-US" sz="2400" dirty="0" smtClean="0"/>
          </a:p>
          <a:p>
            <a:pPr marL="0" indent="0">
              <a:buNone/>
            </a:pPr>
            <a:endParaRPr lang="en-US" sz="2400" dirty="0" smtClean="0"/>
          </a:p>
          <a:p>
            <a:endParaRPr lang="en-US" sz="2400" dirty="0" smtClean="0"/>
          </a:p>
        </p:txBody>
      </p:sp>
    </p:spTree>
    <p:extLst>
      <p:ext uri="{BB962C8B-B14F-4D97-AF65-F5344CB8AC3E}">
        <p14:creationId xmlns:p14="http://schemas.microsoft.com/office/powerpoint/2010/main" val="911939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Advice from panelists</a:t>
            </a:r>
            <a:endParaRPr lang="en-US" dirty="0"/>
          </a:p>
        </p:txBody>
      </p:sp>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25</a:t>
            </a:fld>
            <a:endParaRPr lang="en-US" dirty="0"/>
          </a:p>
        </p:txBody>
      </p:sp>
      <p:sp>
        <p:nvSpPr>
          <p:cNvPr id="3" name="Content Placeholder 2"/>
          <p:cNvSpPr>
            <a:spLocks noGrp="1"/>
          </p:cNvSpPr>
          <p:nvPr>
            <p:ph idx="1"/>
          </p:nvPr>
        </p:nvSpPr>
        <p:spPr/>
        <p:txBody>
          <a:bodyPr/>
          <a:lstStyle/>
          <a:p>
            <a:pPr marL="0" indent="0">
              <a:buNone/>
            </a:pPr>
            <a:r>
              <a:rPr lang="en-US" sz="2400" dirty="0" smtClean="0"/>
              <a:t>Margo Kamel:</a:t>
            </a:r>
          </a:p>
          <a:p>
            <a:r>
              <a:rPr lang="en-US" sz="2400" dirty="0" smtClean="0"/>
              <a:t>Reconcile the Schedule of Events in the protocol with what is described in the protocol to resolve any discrepancies ahead of time</a:t>
            </a:r>
          </a:p>
          <a:p>
            <a:r>
              <a:rPr lang="en-US" sz="2400" dirty="0" smtClean="0"/>
              <a:t>Utilize checklists!</a:t>
            </a:r>
          </a:p>
          <a:p>
            <a:r>
              <a:rPr lang="en-US" sz="2400" dirty="0" smtClean="0"/>
              <a:t>For sponsor visits, make sure you schedule appointments ahead of time as some may need up to 2 weeks notice</a:t>
            </a:r>
          </a:p>
          <a:p>
            <a:r>
              <a:rPr lang="en-US" sz="2400" dirty="0" smtClean="0"/>
              <a:t>If ancillary department appointments cannot be made or your study team is not available, do not be afraid to tell the sponsor their visit has to be rescheduled</a:t>
            </a:r>
          </a:p>
        </p:txBody>
      </p:sp>
    </p:spTree>
    <p:extLst>
      <p:ext uri="{BB962C8B-B14F-4D97-AF65-F5344CB8AC3E}">
        <p14:creationId xmlns:p14="http://schemas.microsoft.com/office/powerpoint/2010/main" val="2572357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Advice from panelists</a:t>
            </a:r>
            <a:endParaRPr lang="en-US" dirty="0"/>
          </a:p>
        </p:txBody>
      </p:sp>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26</a:t>
            </a:fld>
            <a:endParaRPr lang="en-US" dirty="0"/>
          </a:p>
        </p:txBody>
      </p:sp>
      <p:sp>
        <p:nvSpPr>
          <p:cNvPr id="3" name="Content Placeholder 2"/>
          <p:cNvSpPr>
            <a:spLocks noGrp="1"/>
          </p:cNvSpPr>
          <p:nvPr>
            <p:ph idx="1"/>
          </p:nvPr>
        </p:nvSpPr>
        <p:spPr/>
        <p:txBody>
          <a:bodyPr/>
          <a:lstStyle/>
          <a:p>
            <a:pPr marL="0" indent="0">
              <a:buNone/>
            </a:pPr>
            <a:r>
              <a:rPr lang="en-US" sz="2400" dirty="0" smtClean="0"/>
              <a:t>Eric Hoar:</a:t>
            </a:r>
          </a:p>
          <a:p>
            <a:r>
              <a:rPr lang="en-US" sz="2400" dirty="0" smtClean="0"/>
              <a:t>Check with the ancillary groups to see if any special training will be needed </a:t>
            </a:r>
          </a:p>
          <a:p>
            <a:r>
              <a:rPr lang="en-US" sz="2400" dirty="0" smtClean="0"/>
              <a:t>Sometimes </a:t>
            </a:r>
            <a:r>
              <a:rPr lang="en-US" sz="2400" dirty="0"/>
              <a:t>protocol required </a:t>
            </a:r>
            <a:r>
              <a:rPr lang="en-US" sz="2400" dirty="0" smtClean="0"/>
              <a:t>procedures may require additional items that need to be included on the coverage analysis and budget (example: a research biopsy means you also will need pre-op labs)</a:t>
            </a:r>
          </a:p>
        </p:txBody>
      </p:sp>
    </p:spTree>
    <p:extLst>
      <p:ext uri="{BB962C8B-B14F-4D97-AF65-F5344CB8AC3E}">
        <p14:creationId xmlns:p14="http://schemas.microsoft.com/office/powerpoint/2010/main" val="121037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4180156047"/>
              </p:ext>
            </p:extLst>
          </p:nvPr>
        </p:nvGraphicFramePr>
        <p:xfrm>
          <a:off x="-380246" y="1362546"/>
          <a:ext cx="9370337"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6"/>
          <p:cNvSpPr>
            <a:spLocks noGrp="1"/>
          </p:cNvSpPr>
          <p:nvPr>
            <p:ph type="title"/>
          </p:nvPr>
        </p:nvSpPr>
        <p:spPr/>
        <p:txBody>
          <a:bodyPr/>
          <a:lstStyle/>
          <a:p>
            <a:r>
              <a:rPr lang="en-US" dirty="0" smtClean="0"/>
              <a:t>Study Start-Up Overview</a:t>
            </a:r>
            <a:endParaRPr lang="en-US" dirty="0"/>
          </a:p>
        </p:txBody>
      </p:sp>
    </p:spTree>
    <p:extLst>
      <p:ext uri="{BB962C8B-B14F-4D97-AF65-F5344CB8AC3E}">
        <p14:creationId xmlns:p14="http://schemas.microsoft.com/office/powerpoint/2010/main" val="2385227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4</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524" y="145926"/>
            <a:ext cx="7169318" cy="6574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1163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86800" y="6400800"/>
            <a:ext cx="457200" cy="457200"/>
          </a:xfrm>
        </p:spPr>
        <p:txBody>
          <a:bodyPr/>
          <a:lstStyle/>
          <a:p>
            <a:pPr>
              <a:defRPr/>
            </a:pPr>
            <a:fld id="{01D945C9-0277-4107-B589-EC55ECD240BC}" type="slidenum">
              <a:rPr lang="en-US" smtClean="0"/>
              <a:pPr>
                <a:defRPr/>
              </a:pPr>
              <a:t>5</a:t>
            </a:fld>
            <a:endParaRPr lang="en-US" dirty="0"/>
          </a:p>
        </p:txBody>
      </p:sp>
      <p:sp>
        <p:nvSpPr>
          <p:cNvPr id="5" name="TextBox 4"/>
          <p:cNvSpPr txBox="1"/>
          <p:nvPr/>
        </p:nvSpPr>
        <p:spPr>
          <a:xfrm>
            <a:off x="1698266" y="2915216"/>
            <a:ext cx="5742278" cy="1015663"/>
          </a:xfrm>
          <a:prstGeom prst="rect">
            <a:avLst/>
          </a:prstGeom>
          <a:noFill/>
        </p:spPr>
        <p:txBody>
          <a:bodyPr wrap="none" rtlCol="0">
            <a:spAutoFit/>
          </a:bodyPr>
          <a:lstStyle/>
          <a:p>
            <a:pPr algn="ctr"/>
            <a:r>
              <a:rPr lang="en-US" sz="6000" dirty="0" smtClean="0">
                <a:solidFill>
                  <a:schemeClr val="bg1"/>
                </a:solidFill>
              </a:rPr>
              <a:t>Interest in Study</a:t>
            </a:r>
            <a:endParaRPr lang="en-US" sz="6000" dirty="0">
              <a:solidFill>
                <a:schemeClr val="bg1"/>
              </a:solidFill>
            </a:endParaRPr>
          </a:p>
        </p:txBody>
      </p:sp>
    </p:spTree>
    <p:extLst>
      <p:ext uri="{BB962C8B-B14F-4D97-AF65-F5344CB8AC3E}">
        <p14:creationId xmlns:p14="http://schemas.microsoft.com/office/powerpoint/2010/main" val="446404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CDA? </a:t>
            </a:r>
            <a:endParaRPr lang="en-US" dirty="0"/>
          </a:p>
        </p:txBody>
      </p:sp>
      <p:sp>
        <p:nvSpPr>
          <p:cNvPr id="3" name="Content Placeholder 2"/>
          <p:cNvSpPr>
            <a:spLocks noGrp="1"/>
          </p:cNvSpPr>
          <p:nvPr>
            <p:ph idx="1"/>
          </p:nvPr>
        </p:nvSpPr>
        <p:spPr/>
        <p:txBody>
          <a:bodyPr>
            <a:normAutofit/>
          </a:bodyPr>
          <a:lstStyle/>
          <a:p>
            <a:r>
              <a:rPr lang="en-US" sz="2000" dirty="0" smtClean="0"/>
              <a:t>Confidential Disclosure Agreement (CDA)/Non-Disclosure Agreement (NDA): Legal agreement between at least two parties which outlines information the parties wish to share with one another for certain evaluation purposes, but wish to restrict from wider use and dissemination. </a:t>
            </a:r>
          </a:p>
          <a:p>
            <a:endParaRPr lang="en-US" sz="2000" dirty="0"/>
          </a:p>
          <a:p>
            <a:r>
              <a:rPr lang="en-US" sz="2000" dirty="0"/>
              <a:t>O</a:t>
            </a:r>
            <a:r>
              <a:rPr lang="en-US" sz="2000" dirty="0" smtClean="0"/>
              <a:t>ften required prior to release of the full protocol</a:t>
            </a:r>
          </a:p>
          <a:p>
            <a:endParaRPr lang="en-US" sz="2000" dirty="0" smtClean="0"/>
          </a:p>
          <a:p>
            <a:r>
              <a:rPr lang="en-US" sz="2000" dirty="0" smtClean="0"/>
              <a:t>Once the </a:t>
            </a:r>
            <a:r>
              <a:rPr lang="en-US" sz="2000" dirty="0" smtClean="0">
                <a:solidFill>
                  <a:schemeClr val="tx1"/>
                </a:solidFill>
              </a:rPr>
              <a:t>CDA/NDA is received, </a:t>
            </a:r>
            <a:r>
              <a:rPr lang="en-US" sz="2000" dirty="0">
                <a:solidFill>
                  <a:schemeClr val="tx1"/>
                </a:solidFill>
              </a:rPr>
              <a:t>forward sponsor email and </a:t>
            </a:r>
            <a:r>
              <a:rPr lang="en-US" sz="2000" dirty="0" smtClean="0">
                <a:solidFill>
                  <a:schemeClr val="tx1"/>
                </a:solidFill>
              </a:rPr>
              <a:t>attachment:</a:t>
            </a:r>
          </a:p>
          <a:p>
            <a:pPr lvl="1"/>
            <a:r>
              <a:rPr lang="en-US" sz="1600" dirty="0" smtClean="0">
                <a:solidFill>
                  <a:schemeClr val="tx1"/>
                </a:solidFill>
              </a:rPr>
              <a:t>For Emory PIs: send to Amanda Cook at </a:t>
            </a:r>
            <a:r>
              <a:rPr lang="en-US" sz="1600" dirty="0" smtClean="0">
                <a:solidFill>
                  <a:schemeClr val="tx1"/>
                </a:solidFill>
                <a:hlinkClick r:id="rId2"/>
              </a:rPr>
              <a:t>amcook@emory.edu</a:t>
            </a:r>
            <a:r>
              <a:rPr lang="en-US" sz="1600" dirty="0" smtClean="0">
                <a:solidFill>
                  <a:schemeClr val="tx1"/>
                </a:solidFill>
              </a:rPr>
              <a:t> and she will forward to the Emory contracts office</a:t>
            </a:r>
          </a:p>
          <a:p>
            <a:pPr lvl="1"/>
            <a:r>
              <a:rPr lang="en-US" sz="1600" dirty="0" smtClean="0">
                <a:solidFill>
                  <a:schemeClr val="tx1"/>
                </a:solidFill>
              </a:rPr>
              <a:t>For CHOA PIs: send to OSP@choa.org</a:t>
            </a:r>
          </a:p>
          <a:p>
            <a:endParaRPr lang="en-US" sz="2000" dirty="0">
              <a:solidFill>
                <a:schemeClr val="tx1"/>
              </a:solidFill>
            </a:endParaRPr>
          </a:p>
          <a:p>
            <a:r>
              <a:rPr lang="en-US" sz="2000" dirty="0" smtClean="0">
                <a:solidFill>
                  <a:schemeClr val="tx1"/>
                </a:solidFill>
              </a:rPr>
              <a:t>The respective contract office will negotiate the language directly with the sponsor and inform the PI when ready to sign</a:t>
            </a:r>
          </a:p>
          <a:p>
            <a:endParaRPr lang="en-US" sz="1400" dirty="0"/>
          </a:p>
          <a:p>
            <a:endParaRPr lang="en-US" sz="1400" dirty="0"/>
          </a:p>
          <a:p>
            <a:pPr marL="0" indent="0">
              <a:buNone/>
            </a:pPr>
            <a:endParaRPr lang="en-US" sz="1400" dirty="0" smtClean="0"/>
          </a:p>
          <a:p>
            <a:endParaRPr lang="en-US" sz="1400" dirty="0"/>
          </a:p>
          <a:p>
            <a:endParaRPr lang="en-US" sz="1400" dirty="0" smtClean="0"/>
          </a:p>
          <a:p>
            <a:endParaRPr lang="en-US" sz="1400" cap="all" dirty="0"/>
          </a:p>
        </p:txBody>
      </p:sp>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6</a:t>
            </a:fld>
            <a:endParaRPr lang="en-US" dirty="0"/>
          </a:p>
        </p:txBody>
      </p:sp>
    </p:spTree>
    <p:extLst>
      <p:ext uri="{BB962C8B-B14F-4D97-AF65-F5344CB8AC3E}">
        <p14:creationId xmlns:p14="http://schemas.microsoft.com/office/powerpoint/2010/main" val="2717734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Determine Feasibility</a:t>
            </a:r>
            <a:endParaRPr lang="en-US" dirty="0"/>
          </a:p>
        </p:txBody>
      </p:sp>
      <p:sp>
        <p:nvSpPr>
          <p:cNvPr id="3" name="Content Placeholder 2"/>
          <p:cNvSpPr>
            <a:spLocks noGrp="1"/>
          </p:cNvSpPr>
          <p:nvPr>
            <p:ph idx="1"/>
          </p:nvPr>
        </p:nvSpPr>
        <p:spPr/>
        <p:txBody>
          <a:bodyPr>
            <a:normAutofit lnSpcReduction="10000"/>
          </a:bodyPr>
          <a:lstStyle/>
          <a:p>
            <a:r>
              <a:rPr lang="en-US" sz="1800" dirty="0" smtClean="0"/>
              <a:t>Clinical trial feasibility is a process of evaluating the possibility of conducting a particular clinical trial in a particular region with the overall objective of optimum project completion in terms of timelines, targets and cost.</a:t>
            </a:r>
          </a:p>
          <a:p>
            <a:endParaRPr lang="en-US" sz="1800" dirty="0" smtClean="0"/>
          </a:p>
          <a:p>
            <a:r>
              <a:rPr lang="en-US" sz="1800" dirty="0" smtClean="0"/>
              <a:t>Feasibility Analysis</a:t>
            </a:r>
          </a:p>
          <a:p>
            <a:pPr lvl="1">
              <a:buFont typeface="Courier New" panose="02070309020205020404" pitchFamily="49" charset="0"/>
              <a:buChar char="o"/>
            </a:pPr>
            <a:r>
              <a:rPr lang="en-US" sz="1800" dirty="0" smtClean="0"/>
              <a:t>Things to consider:</a:t>
            </a:r>
          </a:p>
          <a:p>
            <a:pPr lvl="2">
              <a:buFont typeface="Wingdings" panose="05000000000000000000" pitchFamily="2" charset="2"/>
              <a:buChar char="Ø"/>
            </a:pPr>
            <a:r>
              <a:rPr lang="en-US" sz="1800" dirty="0" smtClean="0"/>
              <a:t>Experience with the sponsor/clinical research organization</a:t>
            </a:r>
          </a:p>
          <a:p>
            <a:pPr lvl="2">
              <a:buFont typeface="Wingdings" panose="05000000000000000000" pitchFamily="2" charset="2"/>
              <a:buChar char="Ø"/>
            </a:pPr>
            <a:r>
              <a:rPr lang="en-US" sz="1800" dirty="0" smtClean="0"/>
              <a:t>Population</a:t>
            </a:r>
          </a:p>
          <a:p>
            <a:pPr lvl="2">
              <a:buFont typeface="Wingdings" panose="05000000000000000000" pitchFamily="2" charset="2"/>
              <a:buChar char="Ø"/>
            </a:pPr>
            <a:r>
              <a:rPr lang="en-US" sz="1800" dirty="0" smtClean="0"/>
              <a:t>Protocol</a:t>
            </a:r>
          </a:p>
          <a:p>
            <a:pPr lvl="2">
              <a:buFont typeface="Wingdings" panose="05000000000000000000" pitchFamily="2" charset="2"/>
              <a:buChar char="Ø"/>
            </a:pPr>
            <a:r>
              <a:rPr lang="en-US" sz="1800" dirty="0" smtClean="0"/>
              <a:t>Procedures</a:t>
            </a:r>
          </a:p>
          <a:p>
            <a:pPr lvl="2">
              <a:buFont typeface="Wingdings" panose="05000000000000000000" pitchFamily="2" charset="2"/>
              <a:buChar char="Ø"/>
            </a:pPr>
            <a:r>
              <a:rPr lang="en-US" sz="1800" dirty="0" smtClean="0"/>
              <a:t>Staff</a:t>
            </a:r>
          </a:p>
          <a:p>
            <a:pPr lvl="2">
              <a:buFont typeface="Wingdings" panose="05000000000000000000" pitchFamily="2" charset="2"/>
              <a:buChar char="Ø"/>
            </a:pPr>
            <a:r>
              <a:rPr lang="en-US" sz="1800" dirty="0" smtClean="0"/>
              <a:t>Space</a:t>
            </a:r>
          </a:p>
          <a:p>
            <a:pPr lvl="2">
              <a:buFont typeface="Wingdings" panose="05000000000000000000" pitchFamily="2" charset="2"/>
              <a:buChar char="Ø"/>
            </a:pPr>
            <a:r>
              <a:rPr lang="en-US" sz="1800" dirty="0" smtClean="0"/>
              <a:t>Budgets</a:t>
            </a:r>
          </a:p>
          <a:p>
            <a:pPr lvl="2">
              <a:buFont typeface="Wingdings" panose="05000000000000000000" pitchFamily="2" charset="2"/>
              <a:buChar char="Ø"/>
            </a:pPr>
            <a:endParaRPr lang="en-US" sz="1800" dirty="0"/>
          </a:p>
          <a:p>
            <a:pPr>
              <a:buFont typeface="Arial" panose="020B0604020202020204" pitchFamily="34" charset="0"/>
              <a:buChar char="•"/>
            </a:pPr>
            <a:r>
              <a:rPr lang="en-US" sz="1800" dirty="0" smtClean="0">
                <a:hlinkClick r:id="rId3"/>
              </a:rPr>
              <a:t>Protocol Feasibility Checklist Sample</a:t>
            </a:r>
            <a:endParaRPr lang="en-US" sz="1800" dirty="0" smtClean="0"/>
          </a:p>
        </p:txBody>
      </p:sp>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7</a:t>
            </a:fld>
            <a:endParaRPr lang="en-US" dirty="0"/>
          </a:p>
        </p:txBody>
      </p:sp>
      <p:sp>
        <p:nvSpPr>
          <p:cNvPr id="5" name="TextBox 4"/>
          <p:cNvSpPr txBox="1"/>
          <p:nvPr/>
        </p:nvSpPr>
        <p:spPr>
          <a:xfrm>
            <a:off x="457200" y="5972145"/>
            <a:ext cx="7495963" cy="400110"/>
          </a:xfrm>
          <a:prstGeom prst="rect">
            <a:avLst/>
          </a:prstGeom>
          <a:noFill/>
        </p:spPr>
        <p:txBody>
          <a:bodyPr wrap="none" rtlCol="0">
            <a:spAutoFit/>
          </a:bodyPr>
          <a:lstStyle/>
          <a:p>
            <a:r>
              <a:rPr lang="en-US" sz="1000" b="1" i="1" dirty="0"/>
              <a:t>Source: </a:t>
            </a:r>
            <a:r>
              <a:rPr lang="en-US" sz="1000" b="1" i="1" dirty="0" smtClean="0">
                <a:hlinkClick r:id="rId3"/>
              </a:rPr>
              <a:t>http</a:t>
            </a:r>
            <a:r>
              <a:rPr lang="en-US" sz="1000" b="1" i="1" dirty="0">
                <a:hlinkClick r:id="rId3"/>
              </a:rPr>
              <a:t>://</a:t>
            </a:r>
            <a:r>
              <a:rPr lang="en-US" sz="1000" b="1" i="1" dirty="0" smtClean="0">
                <a:hlinkClick r:id="rId3"/>
              </a:rPr>
              <a:t>www.ohsu.edu/xd/research/centers-institutes/octri/resources/policies-forms/upload/1FeasCklst012113.pdf</a:t>
            </a:r>
            <a:endParaRPr lang="en-US" sz="1000" b="1" i="1" dirty="0" smtClean="0"/>
          </a:p>
          <a:p>
            <a:r>
              <a:rPr lang="en-US" sz="1000" b="1" i="1" dirty="0"/>
              <a:t>Source: </a:t>
            </a:r>
            <a:r>
              <a:rPr lang="en-US" sz="1000" b="1" i="1" dirty="0">
                <a:hlinkClick r:id="rId4"/>
              </a:rPr>
              <a:t>https://www.ncbi.nlm.nih.gov/pmc/articles/PMC3146075</a:t>
            </a:r>
            <a:r>
              <a:rPr lang="en-US" sz="1000" b="1" i="1" dirty="0" smtClean="0">
                <a:hlinkClick r:id="rId4"/>
              </a:rPr>
              <a:t>/</a:t>
            </a:r>
            <a:r>
              <a:rPr lang="en-US" sz="1000" b="1" i="1" dirty="0" smtClean="0"/>
              <a:t>  </a:t>
            </a:r>
            <a:endParaRPr lang="en-US" sz="1000" b="1" i="1" dirty="0"/>
          </a:p>
        </p:txBody>
      </p:sp>
    </p:spTree>
    <p:extLst>
      <p:ext uri="{BB962C8B-B14F-4D97-AF65-F5344CB8AC3E}">
        <p14:creationId xmlns:p14="http://schemas.microsoft.com/office/powerpoint/2010/main" val="1023096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Pre-Study Visits</a:t>
            </a:r>
            <a:endParaRPr lang="en-US" dirty="0"/>
          </a:p>
        </p:txBody>
      </p:sp>
      <p:sp>
        <p:nvSpPr>
          <p:cNvPr id="3" name="Content Placeholder 2"/>
          <p:cNvSpPr>
            <a:spLocks noGrp="1"/>
          </p:cNvSpPr>
          <p:nvPr>
            <p:ph idx="1"/>
          </p:nvPr>
        </p:nvSpPr>
        <p:spPr/>
        <p:txBody>
          <a:bodyPr>
            <a:noAutofit/>
          </a:bodyPr>
          <a:lstStyle/>
          <a:p>
            <a:r>
              <a:rPr lang="en-US" sz="1700" dirty="0" smtClean="0"/>
              <a:t>Pre-study visits (PSV): Site Selection Visit (SSV) or Site Qualification Visit (SQV)</a:t>
            </a:r>
          </a:p>
          <a:p>
            <a:pPr lvl="1"/>
            <a:r>
              <a:rPr lang="en-US" sz="1700" dirty="0" smtClean="0"/>
              <a:t>Conducted to determine if the investigator and clinical site have the capability to conduct the study</a:t>
            </a:r>
          </a:p>
          <a:p>
            <a:pPr lvl="1"/>
            <a:r>
              <a:rPr lang="en-US" sz="1700" dirty="0" smtClean="0"/>
              <a:t>The coordinator and investigator must be available</a:t>
            </a:r>
          </a:p>
          <a:p>
            <a:pPr lvl="1"/>
            <a:r>
              <a:rPr lang="en-US" sz="1700" dirty="0" smtClean="0"/>
              <a:t>Pharmacy staff and other ancillary services staff may need to be available as well</a:t>
            </a:r>
          </a:p>
          <a:p>
            <a:pPr lvl="1"/>
            <a:endParaRPr lang="en-US" sz="1700" dirty="0"/>
          </a:p>
          <a:p>
            <a:r>
              <a:rPr lang="en-US" sz="1700" dirty="0" smtClean="0"/>
              <a:t>How to prepare:</a:t>
            </a:r>
          </a:p>
          <a:p>
            <a:pPr lvl="1"/>
            <a:r>
              <a:rPr lang="en-US" sz="1700" dirty="0"/>
              <a:t>Identify a meeting space for the monitor to review the protocol with the research </a:t>
            </a:r>
            <a:r>
              <a:rPr lang="en-US" sz="1700" dirty="0" smtClean="0"/>
              <a:t>staff</a:t>
            </a:r>
            <a:endParaRPr lang="en-US" sz="1700" dirty="0"/>
          </a:p>
          <a:p>
            <a:pPr lvl="1"/>
            <a:r>
              <a:rPr lang="en-US" sz="1700" dirty="0"/>
              <a:t>Schedule time with the appropriate ancillary services (i.e.-investigational drug services, in-patient units, materials management, etc</a:t>
            </a:r>
            <a:r>
              <a:rPr lang="en-US" sz="1700" dirty="0" smtClean="0"/>
              <a:t>.)</a:t>
            </a:r>
            <a:endParaRPr lang="en-US" sz="1700" dirty="0"/>
          </a:p>
          <a:p>
            <a:pPr lvl="1"/>
            <a:r>
              <a:rPr lang="en-US" sz="1700" dirty="0"/>
              <a:t>Visits may last from 3-6 hours dependent on the complexity of the study, number of sites subjects will be seen, number of ancillary services required, etc</a:t>
            </a:r>
            <a:r>
              <a:rPr lang="en-US" sz="1700" dirty="0" smtClean="0"/>
              <a:t>.</a:t>
            </a:r>
          </a:p>
          <a:p>
            <a:pPr lvl="1"/>
            <a:r>
              <a:rPr lang="en-US" sz="1700" dirty="0"/>
              <a:t>B</a:t>
            </a:r>
            <a:r>
              <a:rPr lang="en-US" sz="1700" dirty="0" smtClean="0"/>
              <a:t>ecome </a:t>
            </a:r>
            <a:r>
              <a:rPr lang="en-US" sz="1700" dirty="0"/>
              <a:t>familiar with essential equipment (which MRI scanners does CHOA have, what freezers are available, centrifuges, PRC equipment etc</a:t>
            </a:r>
            <a:r>
              <a:rPr lang="en-US" sz="1700" dirty="0" smtClean="0"/>
              <a:t>)</a:t>
            </a:r>
          </a:p>
          <a:p>
            <a:pPr lvl="1"/>
            <a:r>
              <a:rPr lang="en-US" sz="1700" dirty="0"/>
              <a:t>M</a:t>
            </a:r>
            <a:r>
              <a:rPr lang="en-US" sz="1700" dirty="0" smtClean="0"/>
              <a:t>ake </a:t>
            </a:r>
            <a:r>
              <a:rPr lang="en-US" sz="1700" dirty="0"/>
              <a:t>available certain documents that the sponsor may want to see</a:t>
            </a:r>
          </a:p>
          <a:p>
            <a:endParaRPr lang="en-US" sz="1700" dirty="0"/>
          </a:p>
        </p:txBody>
      </p:sp>
      <p:sp>
        <p:nvSpPr>
          <p:cNvPr id="4" name="Slide Number Placeholder 3"/>
          <p:cNvSpPr>
            <a:spLocks noGrp="1"/>
          </p:cNvSpPr>
          <p:nvPr>
            <p:ph type="sldNum" sz="quarter" idx="10"/>
          </p:nvPr>
        </p:nvSpPr>
        <p:spPr/>
        <p:txBody>
          <a:bodyPr/>
          <a:lstStyle/>
          <a:p>
            <a:pPr>
              <a:defRPr/>
            </a:pPr>
            <a:fld id="{01D945C9-0277-4107-B589-EC55ECD240BC}" type="slidenum">
              <a:rPr lang="en-US" smtClean="0"/>
              <a:pPr>
                <a:defRPr/>
              </a:pPr>
              <a:t>8</a:t>
            </a:fld>
            <a:endParaRPr lang="en-US" dirty="0"/>
          </a:p>
        </p:txBody>
      </p:sp>
    </p:spTree>
    <p:extLst>
      <p:ext uri="{BB962C8B-B14F-4D97-AF65-F5344CB8AC3E}">
        <p14:creationId xmlns:p14="http://schemas.microsoft.com/office/powerpoint/2010/main" val="28304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86800" y="6400800"/>
            <a:ext cx="457200" cy="457200"/>
          </a:xfrm>
        </p:spPr>
        <p:txBody>
          <a:bodyPr/>
          <a:lstStyle/>
          <a:p>
            <a:pPr>
              <a:defRPr/>
            </a:pPr>
            <a:fld id="{01D945C9-0277-4107-B589-EC55ECD240BC}" type="slidenum">
              <a:rPr lang="en-US" smtClean="0"/>
              <a:pPr>
                <a:defRPr/>
              </a:pPr>
              <a:t>9</a:t>
            </a:fld>
            <a:endParaRPr lang="en-US" dirty="0"/>
          </a:p>
        </p:txBody>
      </p:sp>
      <p:sp>
        <p:nvSpPr>
          <p:cNvPr id="5" name="TextBox 4"/>
          <p:cNvSpPr txBox="1"/>
          <p:nvPr/>
        </p:nvSpPr>
        <p:spPr>
          <a:xfrm>
            <a:off x="1034634" y="2915216"/>
            <a:ext cx="7069564" cy="1384995"/>
          </a:xfrm>
          <a:prstGeom prst="rect">
            <a:avLst/>
          </a:prstGeom>
          <a:noFill/>
        </p:spPr>
        <p:txBody>
          <a:bodyPr wrap="none" rtlCol="0">
            <a:spAutoFit/>
          </a:bodyPr>
          <a:lstStyle/>
          <a:p>
            <a:pPr algn="ctr"/>
            <a:r>
              <a:rPr lang="en-US" sz="6000" dirty="0" smtClean="0">
                <a:solidFill>
                  <a:schemeClr val="bg1"/>
                </a:solidFill>
              </a:rPr>
              <a:t>Start-up Procedures</a:t>
            </a:r>
          </a:p>
          <a:p>
            <a:pPr algn="ctr"/>
            <a:r>
              <a:rPr lang="en-US" sz="2400" dirty="0" smtClean="0">
                <a:solidFill>
                  <a:schemeClr val="bg1"/>
                </a:solidFill>
              </a:rPr>
              <a:t>*Activities can be conducted simultaneously</a:t>
            </a:r>
            <a:endParaRPr lang="en-US" sz="2400" dirty="0">
              <a:solidFill>
                <a:schemeClr val="bg1"/>
              </a:solidFill>
            </a:endParaRPr>
          </a:p>
        </p:txBody>
      </p:sp>
    </p:spTree>
    <p:extLst>
      <p:ext uri="{BB962C8B-B14F-4D97-AF65-F5344CB8AC3E}">
        <p14:creationId xmlns:p14="http://schemas.microsoft.com/office/powerpoint/2010/main" val="2283448002"/>
      </p:ext>
    </p:extLst>
  </p:cSld>
  <p:clrMapOvr>
    <a:masterClrMapping/>
  </p:clrMapOvr>
</p:sld>
</file>

<file path=ppt/theme/theme1.xml><?xml version="1.0" encoding="utf-8"?>
<a:theme xmlns:a="http://schemas.openxmlformats.org/drawingml/2006/main" name="CHOA-Emory pp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w Cen MT">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OA-Emory ppt theme" id="{E570F278-3D89-4F28-AA19-55CB1720CF80}" vid="{041D039A-ECFD-419C-9B64-7AEE611A30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CHOA-Emory ppt theme</Template>
  <TotalTime>2519</TotalTime>
  <Words>1731</Words>
  <Application>Microsoft Office PowerPoint</Application>
  <PresentationFormat>On-screen Show (4:3)</PresentationFormat>
  <Paragraphs>221</Paragraphs>
  <Slides>26</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Archer Semibold</vt:lpstr>
      <vt:lpstr>Arial</vt:lpstr>
      <vt:lpstr>Arial Narrow</vt:lpstr>
      <vt:lpstr>Calibri</vt:lpstr>
      <vt:lpstr>Courier New</vt:lpstr>
      <vt:lpstr>Rockwell</vt:lpstr>
      <vt:lpstr>Tw Cen MT</vt:lpstr>
      <vt:lpstr>Wingdings</vt:lpstr>
      <vt:lpstr>CHOA-Emory ppt theme</vt:lpstr>
      <vt:lpstr>Study Start-Up and Implementation</vt:lpstr>
      <vt:lpstr>Panelists</vt:lpstr>
      <vt:lpstr>Study Start-Up Overview</vt:lpstr>
      <vt:lpstr>PowerPoint Presentation</vt:lpstr>
      <vt:lpstr>PowerPoint Presentation</vt:lpstr>
      <vt:lpstr>What is the CDA? </vt:lpstr>
      <vt:lpstr>Determine Feasibility</vt:lpstr>
      <vt:lpstr>Pre-Study Visits</vt:lpstr>
      <vt:lpstr>PowerPoint Presentation</vt:lpstr>
      <vt:lpstr>Budget and Contract routing</vt:lpstr>
      <vt:lpstr>Approvals</vt:lpstr>
      <vt:lpstr>PowerPoint Presentation</vt:lpstr>
      <vt:lpstr>PowerPoint Presentation</vt:lpstr>
      <vt:lpstr>PowerPoint Presentation</vt:lpstr>
      <vt:lpstr>Essential Documentation</vt:lpstr>
      <vt:lpstr>Source Document Development</vt:lpstr>
      <vt:lpstr>Study Documentation Plan</vt:lpstr>
      <vt:lpstr>Site Initiation Visit (SIV)</vt:lpstr>
      <vt:lpstr>Other things to consider</vt:lpstr>
      <vt:lpstr>Additional activities upon approval of study</vt:lpstr>
      <vt:lpstr>Study Start-up Tools/Tips</vt:lpstr>
      <vt:lpstr>Questions</vt:lpstr>
      <vt:lpstr>Advice from panelists</vt:lpstr>
      <vt:lpstr>Advice from panelists</vt:lpstr>
      <vt:lpstr>Advice from panelists</vt:lpstr>
      <vt:lpstr>Advice from panelists</vt:lpstr>
    </vt:vector>
  </TitlesOfParts>
  <Company>Emory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Tyson, Kesley</dc:creator>
  <cp:lastModifiedBy>Tyson, Kesley</cp:lastModifiedBy>
  <cp:revision>164</cp:revision>
  <cp:lastPrinted>2016-11-28T20:11:48Z</cp:lastPrinted>
  <dcterms:created xsi:type="dcterms:W3CDTF">2016-04-25T13:16:52Z</dcterms:created>
  <dcterms:modified xsi:type="dcterms:W3CDTF">2016-12-19T19:40:06Z</dcterms:modified>
</cp:coreProperties>
</file>